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14" r:id="rId2"/>
    <p:sldId id="406" r:id="rId3"/>
    <p:sldId id="448" r:id="rId4"/>
    <p:sldId id="445" r:id="rId5"/>
    <p:sldId id="442" r:id="rId6"/>
    <p:sldId id="447" r:id="rId7"/>
    <p:sldId id="437" r:id="rId8"/>
    <p:sldId id="449" r:id="rId9"/>
    <p:sldId id="436" r:id="rId10"/>
    <p:sldId id="464" r:id="rId11"/>
    <p:sldId id="465" r:id="rId12"/>
    <p:sldId id="466" r:id="rId13"/>
    <p:sldId id="454" r:id="rId14"/>
    <p:sldId id="456" r:id="rId15"/>
    <p:sldId id="450" r:id="rId16"/>
    <p:sldId id="455" r:id="rId17"/>
    <p:sldId id="457" r:id="rId18"/>
    <p:sldId id="467" r:id="rId19"/>
    <p:sldId id="468" r:id="rId20"/>
    <p:sldId id="469" r:id="rId21"/>
    <p:sldId id="459" r:id="rId22"/>
    <p:sldId id="451" r:id="rId23"/>
    <p:sldId id="460" r:id="rId24"/>
    <p:sldId id="470" r:id="rId25"/>
    <p:sldId id="471" r:id="rId26"/>
    <p:sldId id="472" r:id="rId27"/>
    <p:sldId id="463" r:id="rId28"/>
    <p:sldId id="473" r:id="rId29"/>
    <p:sldId id="475" r:id="rId30"/>
    <p:sldId id="452" r:id="rId31"/>
    <p:sldId id="474" r:id="rId32"/>
    <p:sldId id="453" r:id="rId33"/>
  </p:sldIdLst>
  <p:sldSz cx="9144000" cy="6858000" type="screen4x3"/>
  <p:notesSz cx="7010400" cy="9296400"/>
  <p:defaultTextStyle>
    <a:defPPr>
      <a:defRPr lang="en-US"/>
    </a:defPPr>
    <a:lvl1pPr algn="l" rtl="0" fontAlgn="base">
      <a:spcBef>
        <a:spcPct val="0"/>
      </a:spcBef>
      <a:spcAft>
        <a:spcPct val="0"/>
      </a:spcAft>
      <a:defRPr sz="1900" kern="1200">
        <a:solidFill>
          <a:schemeClr val="tx1"/>
        </a:solidFill>
        <a:latin typeface="Times New Roman" charset="0"/>
        <a:ea typeface="+mn-ea"/>
        <a:cs typeface="+mn-cs"/>
      </a:defRPr>
    </a:lvl1pPr>
    <a:lvl2pPr marL="457200" algn="l" rtl="0" fontAlgn="base">
      <a:spcBef>
        <a:spcPct val="0"/>
      </a:spcBef>
      <a:spcAft>
        <a:spcPct val="0"/>
      </a:spcAft>
      <a:defRPr sz="1900" kern="1200">
        <a:solidFill>
          <a:schemeClr val="tx1"/>
        </a:solidFill>
        <a:latin typeface="Times New Roman" charset="0"/>
        <a:ea typeface="+mn-ea"/>
        <a:cs typeface="+mn-cs"/>
      </a:defRPr>
    </a:lvl2pPr>
    <a:lvl3pPr marL="914400" algn="l" rtl="0" fontAlgn="base">
      <a:spcBef>
        <a:spcPct val="0"/>
      </a:spcBef>
      <a:spcAft>
        <a:spcPct val="0"/>
      </a:spcAft>
      <a:defRPr sz="1900" kern="1200">
        <a:solidFill>
          <a:schemeClr val="tx1"/>
        </a:solidFill>
        <a:latin typeface="Times New Roman" charset="0"/>
        <a:ea typeface="+mn-ea"/>
        <a:cs typeface="+mn-cs"/>
      </a:defRPr>
    </a:lvl3pPr>
    <a:lvl4pPr marL="1371600" algn="l" rtl="0" fontAlgn="base">
      <a:spcBef>
        <a:spcPct val="0"/>
      </a:spcBef>
      <a:spcAft>
        <a:spcPct val="0"/>
      </a:spcAft>
      <a:defRPr sz="1900" kern="1200">
        <a:solidFill>
          <a:schemeClr val="tx1"/>
        </a:solidFill>
        <a:latin typeface="Times New Roman" charset="0"/>
        <a:ea typeface="+mn-ea"/>
        <a:cs typeface="+mn-cs"/>
      </a:defRPr>
    </a:lvl4pPr>
    <a:lvl5pPr marL="1828800" algn="l" rtl="0" fontAlgn="base">
      <a:spcBef>
        <a:spcPct val="0"/>
      </a:spcBef>
      <a:spcAft>
        <a:spcPct val="0"/>
      </a:spcAft>
      <a:defRPr sz="1900" kern="1200">
        <a:solidFill>
          <a:schemeClr val="tx1"/>
        </a:solidFill>
        <a:latin typeface="Times New Roman" charset="0"/>
        <a:ea typeface="+mn-ea"/>
        <a:cs typeface="+mn-cs"/>
      </a:defRPr>
    </a:lvl5pPr>
    <a:lvl6pPr marL="2286000" algn="l" defTabSz="457200" rtl="0" eaLnBrk="1" latinLnBrk="0" hangingPunct="1">
      <a:defRPr sz="1900" kern="1200">
        <a:solidFill>
          <a:schemeClr val="tx1"/>
        </a:solidFill>
        <a:latin typeface="Times New Roman" charset="0"/>
        <a:ea typeface="+mn-ea"/>
        <a:cs typeface="+mn-cs"/>
      </a:defRPr>
    </a:lvl6pPr>
    <a:lvl7pPr marL="2743200" algn="l" defTabSz="457200" rtl="0" eaLnBrk="1" latinLnBrk="0" hangingPunct="1">
      <a:defRPr sz="1900" kern="1200">
        <a:solidFill>
          <a:schemeClr val="tx1"/>
        </a:solidFill>
        <a:latin typeface="Times New Roman" charset="0"/>
        <a:ea typeface="+mn-ea"/>
        <a:cs typeface="+mn-cs"/>
      </a:defRPr>
    </a:lvl7pPr>
    <a:lvl8pPr marL="3200400" algn="l" defTabSz="457200" rtl="0" eaLnBrk="1" latinLnBrk="0" hangingPunct="1">
      <a:defRPr sz="1900" kern="1200">
        <a:solidFill>
          <a:schemeClr val="tx1"/>
        </a:solidFill>
        <a:latin typeface="Times New Roman" charset="0"/>
        <a:ea typeface="+mn-ea"/>
        <a:cs typeface="+mn-cs"/>
      </a:defRPr>
    </a:lvl8pPr>
    <a:lvl9pPr marL="3657600" algn="l" defTabSz="457200" rtl="0" eaLnBrk="1" latinLnBrk="0" hangingPunct="1">
      <a:defRPr sz="19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EDD8"/>
    <a:srgbClr val="FAE1A4"/>
    <a:srgbClr val="00CC99"/>
    <a:srgbClr val="FF0000"/>
    <a:srgbClr val="6666FF"/>
    <a:srgbClr val="CC3399"/>
    <a:srgbClr val="33CC33"/>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59124" autoAdjust="0"/>
  </p:normalViewPr>
  <p:slideViewPr>
    <p:cSldViewPr showGuides="1">
      <p:cViewPr>
        <p:scale>
          <a:sx n="57" d="100"/>
          <a:sy n="57" d="100"/>
        </p:scale>
        <p:origin x="-893" y="5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endParaRPr lang="en-US"/>
          </a:p>
        </p:txBody>
      </p:sp>
      <p:sp>
        <p:nvSpPr>
          <p:cNvPr id="19456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endParaRPr lang="en-US"/>
          </a:p>
        </p:txBody>
      </p:sp>
      <p:sp>
        <p:nvSpPr>
          <p:cNvPr id="19456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endParaRPr lang="en-US"/>
          </a:p>
        </p:txBody>
      </p:sp>
      <p:sp>
        <p:nvSpPr>
          <p:cNvPr id="19456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fld id="{A6606563-440B-D24B-87CC-4BA79E4AC80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endParaRPr lang="en-US"/>
          </a:p>
        </p:txBody>
      </p:sp>
      <p:sp>
        <p:nvSpPr>
          <p:cNvPr id="9318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endParaRPr lang="en-US"/>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318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19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endParaRPr lang="en-US"/>
          </a:p>
        </p:txBody>
      </p:sp>
      <p:sp>
        <p:nvSpPr>
          <p:cNvPr id="9319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fld id="{87AB0ED3-C25C-6D49-9DB9-2CDB2E98282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448EDD46-5067-D249-A29D-6EE7BFAFC380}" type="slidenum">
              <a:rPr lang="en-US"/>
              <a:pPr/>
              <a:t>1</a:t>
            </a:fld>
            <a:endParaRPr 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1412630B-F175-BB4D-8B96-4D4126CD7A40}" type="slidenum">
              <a:rPr lang="en-US"/>
              <a:pPr/>
              <a:t>10</a:t>
            </a:fld>
            <a:endParaRPr lang="en-US"/>
          </a:p>
        </p:txBody>
      </p:sp>
      <p:sp>
        <p:nvSpPr>
          <p:cNvPr id="8195" name="Rectangle 2"/>
          <p:cNvSpPr>
            <a:spLocks noGrp="1" noRot="1" noChangeAspect="1" noChangeArrowheads="1" noTextEdit="1"/>
          </p:cNvSpPr>
          <p:nvPr>
            <p:ph type="sldImg"/>
          </p:nvPr>
        </p:nvSpPr>
        <p:spPr>
          <a:solidFill>
            <a:srgbClr val="FFFFFF"/>
          </a:solidFill>
          <a:ln/>
        </p:spPr>
      </p:sp>
      <p:sp>
        <p:nvSpPr>
          <p:cNvPr id="8196"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1.  First point is simply that we have a lot of multimedia, etc. that is not centrally located.  So we have</a:t>
            </a:r>
            <a:r>
              <a:rPr lang="en-US" baseline="0" dirty="0" smtClean="0"/>
              <a:t> some wasted time spent re-inventing the wheel.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2. </a:t>
            </a:r>
            <a:r>
              <a:rPr lang="en-US" sz="1200" kern="0" dirty="0" smtClean="0">
                <a:solidFill>
                  <a:schemeClr val="tx1"/>
                </a:solidFill>
                <a:latin typeface="Arial" charset="0"/>
                <a:ea typeface="+mn-ea"/>
                <a:cs typeface="+mn-cs"/>
              </a:rPr>
              <a:t>Enable more effective use of learning materials across Penn State courses and campuses.  Improve quality of instruction in high enrolling courses. Enable hybrid/blended courses where appropriate. Reduce instructional cost while maintaining or increasing levels of student learning and satisfaction.  (started in 2004, to be a 3 year initiative, we have continued to receive funding from the provost.  Penn State initiative – cross University- Involves WC and ETS, academic units, Schreyer)</a:t>
            </a:r>
            <a:endParaRPr kumimoji="0" lang="en-US" sz="1200" b="0" i="0" u="none" strike="noStrike" kern="0" cap="none" spc="0" normalizeH="0" baseline="0" noProof="0" dirty="0" smtClean="0">
              <a:ln>
                <a:noFill/>
              </a:ln>
              <a:solidFill>
                <a:schemeClr val="tx1"/>
              </a:solidFill>
              <a:effectLst/>
              <a:uLnTx/>
              <a:uFillTx/>
              <a:latin typeface="Arial" charset="0"/>
              <a:ea typeface="+mn-ea"/>
              <a:cs typeface="+mn-cs"/>
            </a:endParaRPr>
          </a:p>
          <a:p>
            <a:pPr eaLnBrk="1" hangingPunct="1">
              <a:buNone/>
            </a:pPr>
            <a:r>
              <a:rPr lang="en-US" baseline="0" dirty="0" smtClean="0"/>
              <a:t>3. </a:t>
            </a:r>
            <a:r>
              <a:rPr lang="en-US" sz="1200" dirty="0" smtClean="0"/>
              <a:t>The World Campus has been considering and moving toward a more flexible philosophy and approach to learning design.  This approach would provide a greater ability for faculty to modify the courses they are teaching.  There must be some balance, however, between rigid course structures and completely flexible ones.  That balance must recognize the need to have efficiencies and to be able to scale courses. </a:t>
            </a:r>
            <a:r>
              <a:rPr lang="en-US" baseline="0" dirty="0"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1412630B-F175-BB4D-8B96-4D4126CD7A40}" type="slidenum">
              <a:rPr lang="en-US"/>
              <a:pPr/>
              <a:t>11</a:t>
            </a:fld>
            <a:endParaRPr lang="en-US"/>
          </a:p>
        </p:txBody>
      </p:sp>
      <p:sp>
        <p:nvSpPr>
          <p:cNvPr id="8195" name="Rectangle 2"/>
          <p:cNvSpPr>
            <a:spLocks noGrp="1" noRot="1" noChangeAspect="1" noChangeArrowheads="1" noTextEdit="1"/>
          </p:cNvSpPr>
          <p:nvPr>
            <p:ph type="sldImg"/>
          </p:nvPr>
        </p:nvSpPr>
        <p:spPr>
          <a:solidFill>
            <a:srgbClr val="FFFFFF"/>
          </a:solidFill>
          <a:ln/>
        </p:spPr>
      </p:sp>
      <p:sp>
        <p:nvSpPr>
          <p:cNvPr id="8196"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Curricular integrity, consistency</a:t>
            </a:r>
            <a:endParaRPr lang="en-US" baseline="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1412630B-F175-BB4D-8B96-4D4126CD7A40}" type="slidenum">
              <a:rPr lang="en-US"/>
              <a:pPr/>
              <a:t>12</a:t>
            </a:fld>
            <a:endParaRPr lang="en-US"/>
          </a:p>
        </p:txBody>
      </p:sp>
      <p:sp>
        <p:nvSpPr>
          <p:cNvPr id="8195" name="Rectangle 2"/>
          <p:cNvSpPr>
            <a:spLocks noGrp="1" noRot="1" noChangeAspect="1" noChangeArrowheads="1" noTextEdit="1"/>
          </p:cNvSpPr>
          <p:nvPr>
            <p:ph type="sldImg"/>
          </p:nvPr>
        </p:nvSpPr>
        <p:spPr>
          <a:solidFill>
            <a:srgbClr val="FFFFFF"/>
          </a:solidFill>
          <a:ln/>
        </p:spPr>
      </p:sp>
      <p:sp>
        <p:nvSpPr>
          <p:cNvPr id="8196" name="Rectangle 3"/>
          <p:cNvSpPr>
            <a:spLocks noGrp="1" noChangeArrowheads="1"/>
          </p:cNvSpPr>
          <p:nvPr>
            <p:ph type="body" idx="1"/>
          </p:nvPr>
        </p:nvSpPr>
        <p:spPr>
          <a:solidFill>
            <a:srgbClr val="FFFFFF"/>
          </a:solidFill>
          <a:ln>
            <a:solidFill>
              <a:srgbClr val="000000"/>
            </a:solidFill>
          </a:ln>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US" dirty="0" smtClean="0"/>
              <a:t>Independent Learning Study guides – with errata</a:t>
            </a: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US" baseline="0" dirty="0" smtClean="0"/>
              <a:t>Web 1.0 and Dreamweaver – not a lot of options to edit content – we had it all on our server</a:t>
            </a: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US" baseline="0" dirty="0" smtClean="0"/>
              <a:t>Web 2.0, faculty comfort with CMS, want to be more than graders when they are teaching online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1412630B-F175-BB4D-8B96-4D4126CD7A40}" type="slidenum">
              <a:rPr lang="en-US"/>
              <a:pPr/>
              <a:t>13</a:t>
            </a:fld>
            <a:endParaRPr lang="en-US"/>
          </a:p>
        </p:txBody>
      </p:sp>
      <p:sp>
        <p:nvSpPr>
          <p:cNvPr id="8195" name="Rectangle 2"/>
          <p:cNvSpPr>
            <a:spLocks noGrp="1" noRot="1" noChangeAspect="1" noChangeArrowheads="1" noTextEdit="1"/>
          </p:cNvSpPr>
          <p:nvPr>
            <p:ph type="sldImg"/>
          </p:nvPr>
        </p:nvSpPr>
        <p:spPr>
          <a:solidFill>
            <a:srgbClr val="FFFFFF"/>
          </a:solidFill>
          <a:ln/>
        </p:spPr>
      </p:sp>
      <p:sp>
        <p:nvSpPr>
          <p:cNvPr id="8196"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Workflow:</a:t>
            </a:r>
            <a:r>
              <a:rPr lang="en-US" baseline="0" dirty="0" smtClean="0"/>
              <a:t>  </a:t>
            </a:r>
            <a:r>
              <a:rPr lang="en-US" dirty="0" smtClean="0"/>
              <a:t>With any implementation of a content object repository,</a:t>
            </a:r>
            <a:r>
              <a:rPr lang="en-US" baseline="0" dirty="0" smtClean="0"/>
              <a:t> there are a set of realities that in many ways are completely unrelated to the technology itself yet have tremendous impact on it.  These are listed in the order that is easiest to deal with.  First, is workflow.  We ran into this in terms of how we would more efficiently upload items as they were being created.  When do the multimedia people upload it?  Full or compressed version?  Whose responsible for tagging?  Policy has to do with unit and university policy.  How do we tag objects?  Do we classify things by college, program, course, etc.</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Politics:  Faculty X created this and does not want to share with Faculty Y as that will give away important documents.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Business Realities: (Sometimes contradictory) Create more online courses, quicker with more standardization.  Also, let faculty do more content creation themselves, provide more flexibility.  Be sure to capture any changes.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Philosophy/Religion:  Content is ubiquitous.  We should not reinvent the wheel.  All content should be open and free.  Content must be Penn State [insert your institution here] quality.  It must be trademarked that way.  We lose educational value if everything is available to everyone.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1412630B-F175-BB4D-8B96-4D4126CD7A40}" type="slidenum">
              <a:rPr lang="en-US"/>
              <a:pPr/>
              <a:t>14</a:t>
            </a:fld>
            <a:endParaRPr lang="en-US"/>
          </a:p>
        </p:txBody>
      </p:sp>
      <p:sp>
        <p:nvSpPr>
          <p:cNvPr id="8195" name="Rectangle 2"/>
          <p:cNvSpPr>
            <a:spLocks noGrp="1" noRot="1" noChangeAspect="1" noChangeArrowheads="1" noTextEdit="1"/>
          </p:cNvSpPr>
          <p:nvPr>
            <p:ph type="sldImg"/>
          </p:nvPr>
        </p:nvSpPr>
        <p:spPr>
          <a:solidFill>
            <a:srgbClr val="FFFFFF"/>
          </a:solidFill>
          <a:ln/>
        </p:spPr>
      </p:sp>
      <p:sp>
        <p:nvSpPr>
          <p:cNvPr id="8196"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Obviously, we cannot</a:t>
            </a:r>
            <a:r>
              <a:rPr lang="en-US" baseline="0" dirty="0" smtClean="0"/>
              <a:t> resolve those tensions in this short presentation.  We wanted to highlight them because it’s inevitable that those discussions will emerge if you are exploring this type of implementation.  Before we dug into very specific system requirements, we knew there were some key things </a:t>
            </a:r>
            <a:r>
              <a:rPr lang="en-US" baseline="0" dirty="0" err="1" smtClean="0"/>
              <a:t>htat</a:t>
            </a:r>
            <a:r>
              <a:rPr lang="en-US" baseline="0" dirty="0" smtClean="0"/>
              <a:t> the system had to do regardless.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448EDD46-5067-D249-A29D-6EE7BFAFC380}" type="slidenum">
              <a:rPr lang="en-US"/>
              <a:pPr/>
              <a:t>15</a:t>
            </a:fld>
            <a:endParaRPr 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Based on the needs</a:t>
            </a:r>
            <a:r>
              <a:rPr lang="en-US" baseline="0" dirty="0" smtClean="0"/>
              <a:t> that Andrea shared for a content repository, we started a formal requirements and system selection process in summer of 2008.  In the next part of the presentation, I’ll talk about that process.</a:t>
            </a:r>
            <a:endParaRPr lang="en-US" b="0" dirty="0" smtClean="0"/>
          </a:p>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1412630B-F175-BB4D-8B96-4D4126CD7A40}" type="slidenum">
              <a:rPr lang="en-US"/>
              <a:pPr/>
              <a:t>16</a:t>
            </a:fld>
            <a:endParaRPr lang="en-US"/>
          </a:p>
        </p:txBody>
      </p:sp>
      <p:sp>
        <p:nvSpPr>
          <p:cNvPr id="8195" name="Rectangle 2"/>
          <p:cNvSpPr>
            <a:spLocks noGrp="1" noRot="1" noChangeAspect="1" noChangeArrowheads="1" noTextEdit="1"/>
          </p:cNvSpPr>
          <p:nvPr>
            <p:ph type="sldImg"/>
          </p:nvPr>
        </p:nvSpPr>
        <p:spPr>
          <a:solidFill>
            <a:srgbClr val="FFFFFF"/>
          </a:solidFill>
          <a:ln/>
        </p:spPr>
      </p:sp>
      <p:sp>
        <p:nvSpPr>
          <p:cNvPr id="8196" name="Rectangle 3"/>
          <p:cNvSpPr>
            <a:spLocks noGrp="1" noChangeArrowheads="1"/>
          </p:cNvSpPr>
          <p:nvPr>
            <p:ph type="body" idx="1"/>
          </p:nvPr>
        </p:nvSpPr>
        <p:spPr>
          <a:solidFill>
            <a:srgbClr val="FFFFFF"/>
          </a:solidFill>
          <a:ln>
            <a:solidFill>
              <a:srgbClr val="000000"/>
            </a:solidFill>
          </a:ln>
        </p:spPr>
        <p:txBody>
          <a:bodyPr/>
          <a:lstStyle/>
          <a:p>
            <a:r>
              <a:rPr lang="en-US" dirty="0" smtClean="0"/>
              <a:t>We</a:t>
            </a:r>
            <a:r>
              <a:rPr lang="en-US" baseline="0" dirty="0" smtClean="0"/>
              <a:t>  b</a:t>
            </a:r>
            <a:r>
              <a:rPr lang="en-US" dirty="0" smtClean="0"/>
              <a:t>egan the system</a:t>
            </a:r>
            <a:r>
              <a:rPr lang="en-US" baseline="0" dirty="0" smtClean="0"/>
              <a:t> selection by assembling a </a:t>
            </a:r>
            <a:r>
              <a:rPr lang="en-US" dirty="0" smtClean="0"/>
              <a:t>committee with various people in learning design. We wanted to gather requirements from internal stakeholders with different backgrounds and priorities so we chose one individual from each functional</a:t>
            </a:r>
            <a:r>
              <a:rPr lang="en-US" baseline="0" dirty="0" smtClean="0"/>
              <a:t> team within learning design</a:t>
            </a:r>
            <a:r>
              <a:rPr lang="en-US" dirty="0" smtClean="0"/>
              <a:t>.  We do have one metadata</a:t>
            </a:r>
            <a:r>
              <a:rPr lang="en-US" baseline="0" dirty="0" smtClean="0"/>
              <a:t> specialist who serves as an expert on cataloguing and managing data.  We included our unit director because the committee would be making a recommendation and would need his buy-in for the funding.</a:t>
            </a:r>
            <a:endParaRPr lang="en-US" dirty="0" smtClean="0"/>
          </a:p>
          <a:p>
            <a:endParaRPr lang="en-US" dirty="0" smtClean="0"/>
          </a:p>
          <a:p>
            <a:r>
              <a:rPr lang="en-US" dirty="0" smtClean="0"/>
              <a:t>We didn't include faculty at this point because we were in an exploratory phase and we don't have faculty assigned to the World Campus.  We felt it was too early to ask for volunteers.</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1412630B-F175-BB4D-8B96-4D4126CD7A40}" type="slidenum">
              <a:rPr lang="en-US"/>
              <a:pPr/>
              <a:t>17</a:t>
            </a:fld>
            <a:endParaRPr lang="en-US"/>
          </a:p>
        </p:txBody>
      </p:sp>
      <p:sp>
        <p:nvSpPr>
          <p:cNvPr id="8195" name="Rectangle 2"/>
          <p:cNvSpPr>
            <a:spLocks noGrp="1" noRot="1" noChangeAspect="1" noChangeArrowheads="1" noTextEdit="1"/>
          </p:cNvSpPr>
          <p:nvPr>
            <p:ph type="sldImg"/>
          </p:nvPr>
        </p:nvSpPr>
        <p:spPr>
          <a:solidFill>
            <a:srgbClr val="FFFFFF"/>
          </a:solidFill>
          <a:ln/>
        </p:spPr>
      </p:sp>
      <p:sp>
        <p:nvSpPr>
          <p:cNvPr id="8196" name="Rectangle 3"/>
          <p:cNvSpPr>
            <a:spLocks noGrp="1" noChangeArrowheads="1"/>
          </p:cNvSpPr>
          <p:nvPr>
            <p:ph type="body" idx="1"/>
          </p:nvPr>
        </p:nvSpPr>
        <p:spPr>
          <a:solidFill>
            <a:srgbClr val="FFFFFF"/>
          </a:solidFill>
          <a:ln>
            <a:solidFill>
              <a:srgbClr val="000000"/>
            </a:solidFill>
          </a:ln>
        </p:spPr>
        <p:txBody>
          <a:bodyPr/>
          <a:lstStyle/>
          <a:p>
            <a:r>
              <a:rPr lang="en-US" dirty="0" smtClean="0"/>
              <a:t>Number 1: It must be easy to use or faculty and staff will not support it no matter how well it works.  </a:t>
            </a:r>
          </a:p>
          <a:p>
            <a:r>
              <a:rPr lang="en-US" dirty="0" smtClean="0"/>
              <a:t>Faculty should be able to contribute and search for content without training.</a:t>
            </a:r>
            <a:br>
              <a:rPr lang="en-US" dirty="0" smtClean="0"/>
            </a:br>
            <a:endParaRPr lang="en-US" dirty="0" smtClean="0"/>
          </a:p>
          <a:p>
            <a:r>
              <a:rPr lang="en-US" dirty="0" smtClean="0"/>
              <a:t>Tagging is important for searching which relates back to easy to use.  The repository had to have a robust tagging feature that allowed unlimited text.</a:t>
            </a:r>
            <a:br>
              <a:rPr lang="en-US" dirty="0" smtClean="0"/>
            </a:br>
            <a:endParaRPr lang="en-US" dirty="0" smtClean="0"/>
          </a:p>
          <a:p>
            <a:r>
              <a:rPr lang="en-US" dirty="0" smtClean="0"/>
              <a:t>We use the ANGEL management system but we're in the process of exploring new systems so we wanted the repository to integrate with multiple systems.</a:t>
            </a:r>
          </a:p>
          <a:p>
            <a:r>
              <a:rPr lang="en-US" dirty="0" smtClean="0"/>
              <a:t>Standardization allows for more portability among systems. </a:t>
            </a:r>
            <a:br>
              <a:rPr lang="en-US" dirty="0" smtClean="0"/>
            </a:br>
            <a:endParaRPr lang="en-US" dirty="0" smtClean="0"/>
          </a:p>
          <a:p>
            <a:r>
              <a:rPr lang="en-US" dirty="0" smtClean="0"/>
              <a:t>Needed to be able to pass Penn State authentication to the system.</a:t>
            </a:r>
            <a:br>
              <a:rPr lang="en-US" dirty="0" smtClean="0"/>
            </a:br>
            <a:endParaRPr lang="en-US" dirty="0" smtClean="0"/>
          </a:p>
          <a:p>
            <a:r>
              <a:rPr lang="en-US" dirty="0" smtClean="0"/>
              <a:t/>
            </a:r>
            <a:br>
              <a:rPr lang="en-US" dirty="0" smtClean="0"/>
            </a:b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3200" dirty="0" smtClean="0">
                <a:solidFill>
                  <a:srgbClr val="000000"/>
                </a:solidFill>
              </a:rPr>
              <a:t>Reviewed open systems such as MERLOT, MIT </a:t>
            </a:r>
            <a:r>
              <a:rPr lang="en-US" sz="3200" dirty="0" err="1" smtClean="0">
                <a:solidFill>
                  <a:srgbClr val="000000"/>
                </a:solidFill>
              </a:rPr>
              <a:t>OpenCourseWare</a:t>
            </a:r>
            <a:r>
              <a:rPr lang="en-US" sz="3200" dirty="0" smtClean="0">
                <a:solidFill>
                  <a:srgbClr val="000000"/>
                </a:solidFill>
              </a:rPr>
              <a:t>, </a:t>
            </a:r>
            <a:r>
              <a:rPr lang="en-US" sz="3200" dirty="0" err="1" smtClean="0">
                <a:solidFill>
                  <a:srgbClr val="000000"/>
                </a:solidFill>
              </a:rPr>
              <a:t>Connexions</a:t>
            </a:r>
            <a:r>
              <a:rPr lang="en-US" sz="3200" dirty="0" smtClean="0">
                <a:solidFill>
                  <a:srgbClr val="000000"/>
                </a:solidFill>
              </a:rPr>
              <a:t>.  We</a:t>
            </a:r>
            <a:r>
              <a:rPr lang="en-US" sz="3200" baseline="0" dirty="0" smtClean="0">
                <a:solidFill>
                  <a:srgbClr val="000000"/>
                </a:solidFill>
              </a:rPr>
              <a:t> wanted to see how they were organized, what types of resources they stored and how easy it was to search for and find information.  </a:t>
            </a:r>
            <a:endParaRPr lang="en-US" sz="3200" dirty="0" smtClean="0"/>
          </a:p>
          <a:p>
            <a:endParaRPr lang="en-US" dirty="0"/>
          </a:p>
        </p:txBody>
      </p:sp>
      <p:sp>
        <p:nvSpPr>
          <p:cNvPr id="4" name="Slide Number Placeholder 3"/>
          <p:cNvSpPr>
            <a:spLocks noGrp="1"/>
          </p:cNvSpPr>
          <p:nvPr>
            <p:ph type="sldNum" sz="quarter" idx="10"/>
          </p:nvPr>
        </p:nvSpPr>
        <p:spPr/>
        <p:txBody>
          <a:bodyPr/>
          <a:lstStyle/>
          <a:p>
            <a:fld id="{87AB0ED3-C25C-6D49-9DB9-2CDB2E98282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looked at D-Space</a:t>
            </a:r>
            <a:r>
              <a:rPr lang="en-US" baseline="0" dirty="0" smtClean="0"/>
              <a:t> which is open source but our IT manager felt it would be too much work for the programmers to set up custom installation and manage it.</a:t>
            </a:r>
            <a:endParaRPr lang="en-US" dirty="0"/>
          </a:p>
        </p:txBody>
      </p:sp>
      <p:sp>
        <p:nvSpPr>
          <p:cNvPr id="4" name="Slide Number Placeholder 3"/>
          <p:cNvSpPr>
            <a:spLocks noGrp="1"/>
          </p:cNvSpPr>
          <p:nvPr>
            <p:ph type="sldNum" sz="quarter" idx="10"/>
          </p:nvPr>
        </p:nvSpPr>
        <p:spPr/>
        <p:txBody>
          <a:bodyPr/>
          <a:lstStyle/>
          <a:p>
            <a:fld id="{87AB0ED3-C25C-6D49-9DB9-2CDB2E98282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1412630B-F175-BB4D-8B96-4D4126CD7A40}" type="slidenum">
              <a:rPr lang="en-US"/>
              <a:pPr/>
              <a:t>2</a:t>
            </a:fld>
            <a:endParaRPr lang="en-US"/>
          </a:p>
        </p:txBody>
      </p:sp>
      <p:sp>
        <p:nvSpPr>
          <p:cNvPr id="8195" name="Rectangle 2"/>
          <p:cNvSpPr>
            <a:spLocks noGrp="1" noRot="1" noChangeAspect="1" noChangeArrowheads="1" noTextEdit="1"/>
          </p:cNvSpPr>
          <p:nvPr>
            <p:ph type="sldImg"/>
          </p:nvPr>
        </p:nvSpPr>
        <p:spPr>
          <a:solidFill>
            <a:srgbClr val="FFFFFF"/>
          </a:solidFill>
          <a:ln/>
        </p:spPr>
      </p:sp>
      <p:sp>
        <p:nvSpPr>
          <p:cNvPr id="81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committee reviewed North Plains and </a:t>
            </a:r>
            <a:r>
              <a:rPr lang="en-US" baseline="0" dirty="0" err="1" smtClean="0"/>
              <a:t>Bluestream</a:t>
            </a:r>
            <a:r>
              <a:rPr lang="en-US" baseline="0" dirty="0" smtClean="0"/>
              <a:t> but ultimately chose another commercial system…</a:t>
            </a:r>
            <a:endParaRPr lang="en-US" dirty="0"/>
          </a:p>
        </p:txBody>
      </p:sp>
      <p:sp>
        <p:nvSpPr>
          <p:cNvPr id="4" name="Slide Number Placeholder 3"/>
          <p:cNvSpPr>
            <a:spLocks noGrp="1"/>
          </p:cNvSpPr>
          <p:nvPr>
            <p:ph type="sldNum" sz="quarter" idx="10"/>
          </p:nvPr>
        </p:nvSpPr>
        <p:spPr/>
        <p:txBody>
          <a:bodyPr/>
          <a:lstStyle/>
          <a:p>
            <a:fld id="{87AB0ED3-C25C-6D49-9DB9-2CDB2E98282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1412630B-F175-BB4D-8B96-4D4126CD7A40}" type="slidenum">
              <a:rPr lang="en-US"/>
              <a:pPr/>
              <a:t>21</a:t>
            </a:fld>
            <a:endParaRPr lang="en-US"/>
          </a:p>
        </p:txBody>
      </p:sp>
      <p:sp>
        <p:nvSpPr>
          <p:cNvPr id="8195" name="Rectangle 2"/>
          <p:cNvSpPr>
            <a:spLocks noGrp="1" noRot="1" noChangeAspect="1" noChangeArrowheads="1" noTextEdit="1"/>
          </p:cNvSpPr>
          <p:nvPr>
            <p:ph type="sldImg"/>
          </p:nvPr>
        </p:nvSpPr>
        <p:spPr>
          <a:solidFill>
            <a:srgbClr val="FFFFFF"/>
          </a:solidFill>
          <a:ln/>
        </p:spPr>
      </p:sp>
      <p:sp>
        <p:nvSpPr>
          <p:cNvPr id="8196" name="Rectangle 3"/>
          <p:cNvSpPr>
            <a:spLocks noGrp="1" noChangeArrowheads="1"/>
          </p:cNvSpPr>
          <p:nvPr>
            <p:ph type="body" idx="1"/>
          </p:nvPr>
        </p:nvSpPr>
        <p:spPr>
          <a:solidFill>
            <a:srgbClr val="FFFFFF"/>
          </a:solidFill>
          <a:ln>
            <a:solidFill>
              <a:srgbClr val="000000"/>
            </a:solidFill>
          </a:ln>
        </p:spPr>
        <p:txBody>
          <a:bodyPr/>
          <a:lstStyle/>
          <a:p>
            <a:r>
              <a:rPr lang="en-US" dirty="0" err="1" smtClean="0"/>
              <a:t>Equella</a:t>
            </a:r>
            <a:r>
              <a:rPr lang="en-US" dirty="0" smtClean="0"/>
              <a:t> seemed best-suited for higher ed.  It was very customizable and the company was willing to work with us to creates an instance was tailored to our workflow.</a:t>
            </a:r>
          </a:p>
          <a:p>
            <a:endParaRPr lang="en-US" dirty="0" smtClean="0"/>
          </a:p>
          <a:p>
            <a:r>
              <a:rPr lang="en-US" dirty="0" smtClean="0"/>
              <a:t>They sent two programmers to Penn State to provide training.  One lead the training while the other made changes to the system to meet our needs.  They spent a week with us.</a:t>
            </a:r>
            <a:br>
              <a:rPr lang="en-US" dirty="0" smtClean="0"/>
            </a:br>
            <a:endParaRPr lang="en-US" dirty="0" smtClean="0"/>
          </a:p>
          <a:p>
            <a:r>
              <a:rPr lang="en-US" dirty="0" smtClean="0"/>
              <a:t>If you'd like more info about </a:t>
            </a:r>
            <a:r>
              <a:rPr lang="en-US" dirty="0" err="1" smtClean="0"/>
              <a:t>Equella</a:t>
            </a:r>
            <a:r>
              <a:rPr lang="en-US" dirty="0" smtClean="0"/>
              <a:t>, go to www.equella.com.</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448EDD46-5067-D249-A29D-6EE7BFAFC380}" type="slidenum">
              <a:rPr lang="en-US"/>
              <a:pPr/>
              <a:t>22</a:t>
            </a:fld>
            <a:endParaRPr 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1412630B-F175-BB4D-8B96-4D4126CD7A40}" type="slidenum">
              <a:rPr lang="en-US"/>
              <a:pPr/>
              <a:t>23</a:t>
            </a:fld>
            <a:endParaRPr lang="en-US"/>
          </a:p>
        </p:txBody>
      </p:sp>
      <p:sp>
        <p:nvSpPr>
          <p:cNvPr id="8195" name="Rectangle 2"/>
          <p:cNvSpPr>
            <a:spLocks noGrp="1" noRot="1" noChangeAspect="1" noChangeArrowheads="1" noTextEdit="1"/>
          </p:cNvSpPr>
          <p:nvPr>
            <p:ph type="sldImg"/>
          </p:nvPr>
        </p:nvSpPr>
        <p:spPr>
          <a:solidFill>
            <a:srgbClr val="FFFFFF"/>
          </a:solidFill>
          <a:ln/>
        </p:spPr>
      </p:sp>
      <p:sp>
        <p:nvSpPr>
          <p:cNvPr id="8196" name="Rectangle 3"/>
          <p:cNvSpPr>
            <a:spLocks noGrp="1" noChangeArrowheads="1"/>
          </p:cNvSpPr>
          <p:nvPr>
            <p:ph type="body" idx="1"/>
          </p:nvPr>
        </p:nvSpPr>
        <p:spPr>
          <a:solidFill>
            <a:srgbClr val="FFFFFF"/>
          </a:solidFill>
          <a:ln>
            <a:solidFill>
              <a:srgbClr val="000000"/>
            </a:solidFill>
          </a:ln>
        </p:spPr>
        <p:txBody>
          <a:bodyPr/>
          <a:lstStyle/>
          <a:p>
            <a:r>
              <a:rPr lang="en-US" dirty="0" smtClean="0"/>
              <a:t>Prior to the </a:t>
            </a:r>
            <a:r>
              <a:rPr lang="en-US" dirty="0" err="1" smtClean="0"/>
              <a:t>Equella</a:t>
            </a:r>
            <a:r>
              <a:rPr lang="en-US" dirty="0" smtClean="0"/>
              <a:t> training, we created a pilot committee with members similar to the Multimedia Asset Committee.</a:t>
            </a:r>
            <a:br>
              <a:rPr lang="en-US" dirty="0" smtClean="0"/>
            </a:br>
            <a:endParaRPr lang="en-US" dirty="0" smtClean="0"/>
          </a:p>
          <a:p>
            <a:r>
              <a:rPr lang="en-US" dirty="0" smtClean="0"/>
              <a:t>The pilot committee had nine months to explore, test, and implement the content repository. They were tasked to </a:t>
            </a:r>
          </a:p>
          <a:p>
            <a:pPr marL="411480" lvl="1" indent="-308610">
              <a:lnSpc>
                <a:spcPct val="95000"/>
              </a:lnSpc>
              <a:spcBef>
                <a:spcPct val="0"/>
              </a:spcBef>
              <a:buClr>
                <a:srgbClr val="000000"/>
              </a:buClr>
              <a:buFontTx/>
              <a:buChar char="•"/>
            </a:pPr>
            <a:r>
              <a:rPr lang="en-US" sz="3200" dirty="0" smtClean="0">
                <a:solidFill>
                  <a:srgbClr val="000000"/>
                </a:solidFill>
                <a:latin typeface="Arial" pitchFamily="34" charset="0"/>
              </a:rPr>
              <a:t>Populate </a:t>
            </a:r>
            <a:r>
              <a:rPr lang="en-US" sz="3200" dirty="0" err="1" smtClean="0">
                <a:solidFill>
                  <a:srgbClr val="000000"/>
                </a:solidFill>
                <a:latin typeface="Arial" pitchFamily="34" charset="0"/>
              </a:rPr>
              <a:t>Equella</a:t>
            </a:r>
            <a:endParaRPr lang="en-US" sz="3200" dirty="0" smtClean="0"/>
          </a:p>
          <a:p>
            <a:pPr marL="411480" lvl="1" indent="-308610">
              <a:lnSpc>
                <a:spcPct val="95000"/>
              </a:lnSpc>
              <a:spcBef>
                <a:spcPct val="0"/>
              </a:spcBef>
              <a:buClr>
                <a:srgbClr val="000000"/>
              </a:buClr>
              <a:buFontTx/>
              <a:buChar char="•"/>
            </a:pPr>
            <a:r>
              <a:rPr lang="en-US" sz="3200" dirty="0" smtClean="0">
                <a:solidFill>
                  <a:srgbClr val="000000"/>
                </a:solidFill>
                <a:latin typeface="Arial" pitchFamily="34" charset="0"/>
              </a:rPr>
              <a:t>Perform user testing with staff and revise as needed</a:t>
            </a:r>
            <a:endParaRPr lang="en-US" sz="3200" dirty="0" smtClean="0"/>
          </a:p>
          <a:p>
            <a:pPr marL="411480" lvl="1" indent="-308610">
              <a:lnSpc>
                <a:spcPct val="95000"/>
              </a:lnSpc>
              <a:spcBef>
                <a:spcPct val="0"/>
              </a:spcBef>
              <a:buClr>
                <a:srgbClr val="000000"/>
              </a:buClr>
              <a:buFontTx/>
              <a:buChar char="•"/>
            </a:pPr>
            <a:r>
              <a:rPr lang="en-US" sz="3200" dirty="0" smtClean="0">
                <a:solidFill>
                  <a:srgbClr val="000000"/>
                </a:solidFill>
                <a:latin typeface="Arial" pitchFamily="34" charset="0"/>
              </a:rPr>
              <a:t>Document best practices</a:t>
            </a:r>
            <a:endParaRPr lang="en-US" sz="3200" dirty="0" smtClean="0"/>
          </a:p>
          <a:p>
            <a:pPr marL="411480" lvl="1" indent="-308610">
              <a:lnSpc>
                <a:spcPct val="95000"/>
              </a:lnSpc>
              <a:spcBef>
                <a:spcPct val="0"/>
              </a:spcBef>
              <a:buClr>
                <a:srgbClr val="000000"/>
              </a:buClr>
              <a:buFontTx/>
              <a:buChar char="•"/>
            </a:pPr>
            <a:r>
              <a:rPr lang="en-US" sz="3200" dirty="0" smtClean="0">
                <a:solidFill>
                  <a:srgbClr val="000000"/>
                </a:solidFill>
                <a:latin typeface="Arial" pitchFamily="34" charset="0"/>
              </a:rPr>
              <a:t>Create FAQs and tutorials</a:t>
            </a:r>
            <a:endParaRPr lang="en-US" sz="3200" dirty="0" smtClean="0"/>
          </a:p>
          <a:p>
            <a:pPr marL="411480" lvl="1" indent="-308610">
              <a:lnSpc>
                <a:spcPct val="95000"/>
              </a:lnSpc>
              <a:spcBef>
                <a:spcPct val="0"/>
              </a:spcBef>
              <a:buClr>
                <a:srgbClr val="000000"/>
              </a:buClr>
              <a:buFontTx/>
              <a:buChar char="•"/>
            </a:pPr>
            <a:r>
              <a:rPr lang="en-US" sz="3200" dirty="0" smtClean="0">
                <a:solidFill>
                  <a:srgbClr val="000000"/>
                </a:solidFill>
                <a:latin typeface="Arial" pitchFamily="34" charset="0"/>
              </a:rPr>
              <a:t>Develop </a:t>
            </a:r>
            <a:r>
              <a:rPr lang="en-US" sz="3200" dirty="0" err="1" smtClean="0">
                <a:solidFill>
                  <a:srgbClr val="000000"/>
                </a:solidFill>
                <a:latin typeface="Arial" pitchFamily="34" charset="0"/>
              </a:rPr>
              <a:t>inhouse</a:t>
            </a:r>
            <a:r>
              <a:rPr lang="en-US" sz="3200" dirty="0" smtClean="0">
                <a:solidFill>
                  <a:srgbClr val="000000"/>
                </a:solidFill>
                <a:latin typeface="Arial" pitchFamily="34" charset="0"/>
              </a:rPr>
              <a:t> training</a:t>
            </a:r>
            <a:endParaRPr lang="en-US" baseline="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3200" dirty="0" smtClean="0">
                <a:solidFill>
                  <a:srgbClr val="000000"/>
                </a:solidFill>
                <a:latin typeface="Arial" pitchFamily="34" charset="0"/>
              </a:rPr>
              <a:t>Customize contribution Wizard</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3200" dirty="0" smtClean="0">
              <a:solidFill>
                <a:srgbClr val="000000"/>
              </a:solidFill>
              <a:latin typeface="Arial" pitchFamily="34" charset="0"/>
            </a:endParaRPr>
          </a:p>
          <a:p>
            <a:pPr marL="411480" lvl="1" indent="-308610">
              <a:lnSpc>
                <a:spcPct val="95000"/>
              </a:lnSpc>
              <a:spcBef>
                <a:spcPct val="0"/>
              </a:spcBef>
              <a:buClr>
                <a:srgbClr val="000000"/>
              </a:buClr>
              <a:buFontTx/>
              <a:buChar char="•"/>
            </a:pPr>
            <a:r>
              <a:rPr lang="en-US" sz="3200" dirty="0" smtClean="0">
                <a:solidFill>
                  <a:srgbClr val="000000"/>
                </a:solidFill>
              </a:rPr>
              <a:t>Challenges</a:t>
            </a:r>
            <a:endParaRPr lang="en-US" sz="3200" dirty="0" smtClean="0"/>
          </a:p>
          <a:p>
            <a:pPr marL="771525" lvl="2" indent="-257175">
              <a:lnSpc>
                <a:spcPct val="95000"/>
              </a:lnSpc>
              <a:spcBef>
                <a:spcPct val="0"/>
              </a:spcBef>
              <a:buClr>
                <a:srgbClr val="000000"/>
              </a:buClr>
              <a:buSzPct val="80000"/>
              <a:buFont typeface="Courier New" pitchFamily="49" charset="0"/>
              <a:buChar char="o"/>
            </a:pPr>
            <a:r>
              <a:rPr lang="en-US" sz="3200" dirty="0" smtClean="0">
                <a:solidFill>
                  <a:srgbClr val="000000"/>
                </a:solidFill>
              </a:rPr>
              <a:t>Permissions</a:t>
            </a:r>
          </a:p>
          <a:p>
            <a:pPr marL="771525" lvl="2" indent="-257175">
              <a:lnSpc>
                <a:spcPct val="95000"/>
              </a:lnSpc>
              <a:spcBef>
                <a:spcPct val="0"/>
              </a:spcBef>
              <a:buClr>
                <a:srgbClr val="000000"/>
              </a:buClr>
              <a:buSzPct val="80000"/>
              <a:buFont typeface="Courier New" pitchFamily="49" charset="0"/>
              <a:buChar char="o"/>
            </a:pPr>
            <a:r>
              <a:rPr lang="en-US" sz="3200" dirty="0" smtClean="0">
                <a:solidFill>
                  <a:srgbClr val="000000"/>
                </a:solidFill>
              </a:rPr>
              <a:t>Keywords</a:t>
            </a:r>
            <a:endParaRPr lang="en-US" sz="32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3200" dirty="0" smtClean="0"/>
          </a:p>
          <a:p>
            <a:endParaRPr lang="en-US" dirty="0"/>
          </a:p>
        </p:txBody>
      </p:sp>
      <p:sp>
        <p:nvSpPr>
          <p:cNvPr id="4" name="Slide Number Placeholder 3"/>
          <p:cNvSpPr>
            <a:spLocks noGrp="1"/>
          </p:cNvSpPr>
          <p:nvPr>
            <p:ph type="sldNum" sz="quarter" idx="10"/>
          </p:nvPr>
        </p:nvSpPr>
        <p:spPr/>
        <p:txBody>
          <a:bodyPr/>
          <a:lstStyle/>
          <a:p>
            <a:fld id="{87AB0ED3-C25C-6D49-9DB9-2CDB2E98282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Challenges – subjects, media</a:t>
            </a:r>
            <a:r>
              <a:rPr lang="en-US" baseline="0" dirty="0" smtClean="0"/>
              <a:t> types, instructional types</a:t>
            </a:r>
            <a:endParaRPr lang="en-US" dirty="0"/>
          </a:p>
        </p:txBody>
      </p:sp>
      <p:sp>
        <p:nvSpPr>
          <p:cNvPr id="4" name="Slide Number Placeholder 3"/>
          <p:cNvSpPr>
            <a:spLocks noGrp="1"/>
          </p:cNvSpPr>
          <p:nvPr>
            <p:ph type="sldNum" sz="quarter" idx="10"/>
          </p:nvPr>
        </p:nvSpPr>
        <p:spPr/>
        <p:txBody>
          <a:bodyPr/>
          <a:lstStyle/>
          <a:p>
            <a:fld id="{87AB0ED3-C25C-6D49-9DB9-2CDB2E98282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Challenges - usage</a:t>
            </a:r>
            <a:endParaRPr lang="en-US" dirty="0"/>
          </a:p>
        </p:txBody>
      </p:sp>
      <p:sp>
        <p:nvSpPr>
          <p:cNvPr id="4" name="Slide Number Placeholder 3"/>
          <p:cNvSpPr>
            <a:spLocks noGrp="1"/>
          </p:cNvSpPr>
          <p:nvPr>
            <p:ph type="sldNum" sz="quarter" idx="10"/>
          </p:nvPr>
        </p:nvSpPr>
        <p:spPr/>
        <p:txBody>
          <a:bodyPr/>
          <a:lstStyle/>
          <a:p>
            <a:fld id="{87AB0ED3-C25C-6D49-9DB9-2CDB2E98282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1412630B-F175-BB4D-8B96-4D4126CD7A40}" type="slidenum">
              <a:rPr lang="en-US"/>
              <a:pPr/>
              <a:t>27</a:t>
            </a:fld>
            <a:endParaRPr lang="en-US"/>
          </a:p>
        </p:txBody>
      </p:sp>
      <p:sp>
        <p:nvSpPr>
          <p:cNvPr id="8195" name="Rectangle 2"/>
          <p:cNvSpPr>
            <a:spLocks noGrp="1" noRot="1" noChangeAspect="1" noChangeArrowheads="1" noTextEdit="1"/>
          </p:cNvSpPr>
          <p:nvPr>
            <p:ph type="sldImg"/>
          </p:nvPr>
        </p:nvSpPr>
        <p:spPr>
          <a:solidFill>
            <a:srgbClr val="FFFFFF"/>
          </a:solidFill>
          <a:ln/>
        </p:spPr>
      </p:sp>
      <p:sp>
        <p:nvSpPr>
          <p:cNvPr id="8196"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We started with internal user testing because we wanted to address as many issues as we could prior to faculty testing.  We didn’t want to discourage faculty from using the system during the pilot.  The testing was done in one session with </a:t>
            </a:r>
            <a:r>
              <a:rPr lang="en-US" dirty="0" smtClean="0"/>
              <a:t>users given a brief introduction to the process and presented with a series of 6-8 tasks to complete over 30 minutes.  The users were asked to talk through their steps to explain what they were thinking as they attempted to accomplish the tasks.  The test was followed by a brief interview during which the users offered feedback on the tool and testing process.  Screen capture software recorded all of the audio and screen activity during the testing.</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We listed a few issues to give you an idea of the types of things we found.  Based on the feedback, we made the Save link more prominent on the screen and changed some of the naming conventions.  For example, Edit was actually under a tab named Administrator so we changed the name to Edit.  Some issues, such as the way objects are downloaded, were addressed by going back to </a:t>
            </a:r>
            <a:r>
              <a:rPr lang="en-US" baseline="0" dirty="0" err="1" smtClean="0"/>
              <a:t>Equella</a:t>
            </a:r>
            <a:r>
              <a:rPr lang="en-US" baseline="0" dirty="0" smtClean="0"/>
              <a:t> and asking them change the functionality.  Changing the state of the object from unpublished to published was another wording change.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used different internal testers for searching.  The most valuable</a:t>
            </a:r>
            <a:r>
              <a:rPr lang="en-US" baseline="0" dirty="0" smtClean="0"/>
              <a:t> result of this testing was that u</a:t>
            </a:r>
            <a:r>
              <a:rPr lang="en-US" dirty="0" smtClean="0"/>
              <a:t>sers became keenly aware of the need for good metadata, most specifically in the title, description and keywords fields.  In many cases, the descriptions displayed in the search results were ineffective in helping the user quickly understand the content of the object.  This greatly</a:t>
            </a:r>
            <a:r>
              <a:rPr lang="en-US" baseline="0" dirty="0" smtClean="0"/>
              <a:t> affects the best practices and help documentation that will be needed for users.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87AB0ED3-C25C-6D49-9DB9-2CDB2E98282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448EDD46-5067-D249-A29D-6EE7BFAFC380}" type="slidenum">
              <a:rPr lang="en-US"/>
              <a:pPr/>
              <a:t>30</a:t>
            </a:fld>
            <a:endParaRPr 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448EDD46-5067-D249-A29D-6EE7BFAFC380}" type="slidenum">
              <a:rPr lang="en-US"/>
              <a:pPr/>
              <a:t>3</a:t>
            </a:fld>
            <a:endParaRPr 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448EDD46-5067-D249-A29D-6EE7BFAFC380}" type="slidenum">
              <a:rPr lang="en-US"/>
              <a:pPr/>
              <a:t>32</a:t>
            </a:fld>
            <a:endParaRPr 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1412630B-F175-BB4D-8B96-4D4126CD7A40}" type="slidenum">
              <a:rPr lang="en-US"/>
              <a:pPr/>
              <a:t>4</a:t>
            </a:fld>
            <a:endParaRPr lang="en-US"/>
          </a:p>
        </p:txBody>
      </p:sp>
      <p:sp>
        <p:nvSpPr>
          <p:cNvPr id="8195" name="Rectangle 2"/>
          <p:cNvSpPr>
            <a:spLocks noGrp="1" noRot="1" noChangeAspect="1" noChangeArrowheads="1" noTextEdit="1"/>
          </p:cNvSpPr>
          <p:nvPr>
            <p:ph type="sldImg"/>
          </p:nvPr>
        </p:nvSpPr>
        <p:spPr>
          <a:solidFill>
            <a:srgbClr val="FFFFFF"/>
          </a:solidFill>
          <a:ln/>
        </p:spPr>
      </p:sp>
      <p:sp>
        <p:nvSpPr>
          <p:cNvPr id="81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1412630B-F175-BB4D-8B96-4D4126CD7A40}" type="slidenum">
              <a:rPr lang="en-US"/>
              <a:pPr/>
              <a:t>5</a:t>
            </a:fld>
            <a:endParaRPr lang="en-US"/>
          </a:p>
        </p:txBody>
      </p:sp>
      <p:sp>
        <p:nvSpPr>
          <p:cNvPr id="8195" name="Rectangle 2"/>
          <p:cNvSpPr>
            <a:spLocks noGrp="1" noRot="1" noChangeAspect="1" noChangeArrowheads="1" noTextEdit="1"/>
          </p:cNvSpPr>
          <p:nvPr>
            <p:ph type="sldImg"/>
          </p:nvPr>
        </p:nvSpPr>
        <p:spPr>
          <a:solidFill>
            <a:srgbClr val="FFFFFF"/>
          </a:solidFill>
          <a:ln/>
        </p:spPr>
      </p:sp>
      <p:sp>
        <p:nvSpPr>
          <p:cNvPr id="81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1412630B-F175-BB4D-8B96-4D4126CD7A40}" type="slidenum">
              <a:rPr lang="en-US"/>
              <a:pPr/>
              <a:t>6</a:t>
            </a:fld>
            <a:endParaRPr lang="en-US"/>
          </a:p>
        </p:txBody>
      </p:sp>
      <p:sp>
        <p:nvSpPr>
          <p:cNvPr id="8195" name="Rectangle 2"/>
          <p:cNvSpPr>
            <a:spLocks noGrp="1" noRot="1" noChangeAspect="1" noChangeArrowheads="1" noTextEdit="1"/>
          </p:cNvSpPr>
          <p:nvPr>
            <p:ph type="sldImg"/>
          </p:nvPr>
        </p:nvSpPr>
        <p:spPr>
          <a:solidFill>
            <a:srgbClr val="FFFFFF"/>
          </a:solidFill>
          <a:ln/>
        </p:spPr>
      </p:sp>
      <p:sp>
        <p:nvSpPr>
          <p:cNvPr id="81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1412630B-F175-BB4D-8B96-4D4126CD7A40}" type="slidenum">
              <a:rPr lang="en-US"/>
              <a:pPr/>
              <a:t>7</a:t>
            </a:fld>
            <a:endParaRPr lang="en-US"/>
          </a:p>
        </p:txBody>
      </p:sp>
      <p:sp>
        <p:nvSpPr>
          <p:cNvPr id="8195" name="Rectangle 2"/>
          <p:cNvSpPr>
            <a:spLocks noGrp="1" noRot="1" noChangeAspect="1" noChangeArrowheads="1" noTextEdit="1"/>
          </p:cNvSpPr>
          <p:nvPr>
            <p:ph type="sldImg"/>
          </p:nvPr>
        </p:nvSpPr>
        <p:spPr>
          <a:solidFill>
            <a:srgbClr val="FFFFFF"/>
          </a:solidFill>
          <a:ln/>
        </p:spPr>
      </p:sp>
      <p:sp>
        <p:nvSpPr>
          <p:cNvPr id="81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448EDD46-5067-D249-A29D-6EE7BFAFC380}" type="slidenum">
              <a:rPr lang="en-US"/>
              <a:pPr/>
              <a:t>8</a:t>
            </a:fld>
            <a:endParaRPr 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1412630B-F175-BB4D-8B96-4D4126CD7A40}" type="slidenum">
              <a:rPr lang="en-US"/>
              <a:pPr/>
              <a:t>9</a:t>
            </a:fld>
            <a:endParaRPr lang="en-US"/>
          </a:p>
        </p:txBody>
      </p:sp>
      <p:sp>
        <p:nvSpPr>
          <p:cNvPr id="8195" name="Rectangle 2"/>
          <p:cNvSpPr>
            <a:spLocks noGrp="1" noRot="1" noChangeAspect="1" noChangeArrowheads="1" noTextEdit="1"/>
          </p:cNvSpPr>
          <p:nvPr>
            <p:ph type="sldImg"/>
          </p:nvPr>
        </p:nvSpPr>
        <p:spPr>
          <a:solidFill>
            <a:srgbClr val="FFFFFF"/>
          </a:solidFill>
          <a:ln/>
        </p:spPr>
      </p:sp>
      <p:sp>
        <p:nvSpPr>
          <p:cNvPr id="8196"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1.  First point is simply that we have a lot of multimedia, etc. that is not centrally located.  So we have</a:t>
            </a:r>
            <a:r>
              <a:rPr lang="en-US" baseline="0" dirty="0" smtClean="0"/>
              <a:t> some wasted time spent re-inventing the wheel.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2. </a:t>
            </a:r>
            <a:r>
              <a:rPr lang="en-US" sz="1200" kern="0" dirty="0" smtClean="0">
                <a:solidFill>
                  <a:schemeClr val="tx1"/>
                </a:solidFill>
                <a:latin typeface="Arial" charset="0"/>
                <a:ea typeface="+mn-ea"/>
                <a:cs typeface="+mn-cs"/>
              </a:rPr>
              <a:t>Enable more effective use of learning materials across Penn State courses and campuses.  Improve quality of instruction in high enrolling courses. Enable hybrid/blended courses where appropriate. Reduce instructional cost while maintaining or increasing levels of student learning and satisfaction.  (started in 2004, to be a 3 year initiative, we have continued to receive funding from the provost.  Penn State initiative – cross University- Involves WC and ETS, academic units, Schreyer)</a:t>
            </a:r>
            <a:endParaRPr kumimoji="0" lang="en-US" sz="1200" b="0" i="0" u="none" strike="noStrike" kern="0" cap="none" spc="0" normalizeH="0" baseline="0" noProof="0" dirty="0" smtClean="0">
              <a:ln>
                <a:noFill/>
              </a:ln>
              <a:solidFill>
                <a:schemeClr val="tx1"/>
              </a:solidFill>
              <a:effectLst/>
              <a:uLnTx/>
              <a:uFillTx/>
              <a:latin typeface="Arial" charset="0"/>
              <a:ea typeface="+mn-ea"/>
              <a:cs typeface="+mn-cs"/>
            </a:endParaRPr>
          </a:p>
          <a:p>
            <a:pPr eaLnBrk="1" hangingPunct="1">
              <a:buNone/>
            </a:pPr>
            <a:r>
              <a:rPr lang="en-US" baseline="0" dirty="0" smtClean="0"/>
              <a:t>3. </a:t>
            </a:r>
            <a:r>
              <a:rPr lang="en-US" sz="1200" dirty="0" smtClean="0"/>
              <a:t>The World Campus has been considering and moving toward a more flexible philosophy and approach to learning design.  This approach would provide a greater ability for faculty to modify the courses they are teaching.  There must be some balance, however, between rigid course structures and completely flexible ones.  That balance must recognize the need to have efficiencies and to be able to scale courses. </a:t>
            </a:r>
            <a:r>
              <a:rPr lang="en-US" baseline="0" dirty="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WC_Master_BX_Slide(Cover)"/>
          <p:cNvPicPr>
            <a:picLocks noChangeAspect="1" noChangeArrowheads="1"/>
          </p:cNvPicPr>
          <p:nvPr userDrawn="1"/>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33795" name="Rectangle 3"/>
          <p:cNvSpPr>
            <a:spLocks noGrp="1" noChangeArrowheads="1"/>
          </p:cNvSpPr>
          <p:nvPr>
            <p:ph type="ctrTitle"/>
          </p:nvPr>
        </p:nvSpPr>
        <p:spPr>
          <a:xfrm>
            <a:off x="2057400" y="838200"/>
            <a:ext cx="7239000" cy="1219200"/>
          </a:xfrm>
        </p:spPr>
        <p:txBody>
          <a:bodyPr/>
          <a:lstStyle>
            <a:lvl1pPr>
              <a:defRPr/>
            </a:lvl1pPr>
          </a:lstStyle>
          <a:p>
            <a:r>
              <a:rPr lang="en-US"/>
              <a:t>Click to edit Master title style</a:t>
            </a:r>
          </a:p>
        </p:txBody>
      </p:sp>
      <p:sp>
        <p:nvSpPr>
          <p:cNvPr id="33796" name="Rectangle 4"/>
          <p:cNvSpPr>
            <a:spLocks noGrp="1" noChangeArrowheads="1"/>
          </p:cNvSpPr>
          <p:nvPr>
            <p:ph type="subTitle" idx="1"/>
          </p:nvPr>
        </p:nvSpPr>
        <p:spPr>
          <a:xfrm>
            <a:off x="2743200" y="32004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a:xfrm>
            <a:off x="762000" y="6245225"/>
            <a:ext cx="2133600" cy="476250"/>
          </a:xfrm>
        </p:spPr>
        <p:txBody>
          <a:bodyPr/>
          <a:lstStyle>
            <a:lvl1pPr>
              <a:defRPr/>
            </a:lvl1pPr>
          </a:lstStyle>
          <a:p>
            <a:endParaRPr lang="en-US"/>
          </a:p>
        </p:txBody>
      </p:sp>
      <p:sp>
        <p:nvSpPr>
          <p:cNvPr id="6" name="Rectangle 6"/>
          <p:cNvSpPr>
            <a:spLocks noGrp="1" noChangeArrowheads="1"/>
          </p:cNvSpPr>
          <p:nvPr>
            <p:ph type="ftr" sz="quarter" idx="11"/>
          </p:nvPr>
        </p:nvSpPr>
        <p:spPr>
          <a:xfrm>
            <a:off x="3429000" y="6245225"/>
            <a:ext cx="2895600" cy="476250"/>
          </a:xfrm>
        </p:spPr>
        <p:txBody>
          <a:bodyPr/>
          <a:lstStyle>
            <a:lvl1pPr>
              <a:defRPr/>
            </a:lvl1pPr>
          </a:lstStyle>
          <a:p>
            <a:endParaRPr lang="en-US"/>
          </a:p>
        </p:txBody>
      </p:sp>
      <p:sp>
        <p:nvSpPr>
          <p:cNvPr id="7" name="Rectangle 7"/>
          <p:cNvSpPr>
            <a:spLocks noGrp="1" noChangeArrowheads="1"/>
          </p:cNvSpPr>
          <p:nvPr>
            <p:ph type="sldNum" sz="quarter" idx="12"/>
          </p:nvPr>
        </p:nvSpPr>
        <p:spPr>
          <a:xfrm>
            <a:off x="6858000" y="6245225"/>
            <a:ext cx="2133600" cy="476250"/>
          </a:xfrm>
        </p:spPr>
        <p:txBody>
          <a:bodyPr/>
          <a:lstStyle>
            <a:lvl1pPr>
              <a:defRPr/>
            </a:lvl1pPr>
          </a:lstStyle>
          <a:p>
            <a:fld id="{0E08AB68-70BA-554C-910B-8949725C691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78C08E6-EB05-8845-A6D6-C26BCB77076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77C4FC1-2A3F-4E4D-BD1C-878F81D6D90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290FB09-454D-E243-A359-B68C8C456AD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7FC783C-53B5-FC41-BED7-B84DEFC51F7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22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4557D77-EC6C-2044-BC16-84562D63D1A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4323685-6E4C-1048-A79B-7F3554164DB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76B17050-74F9-A146-8AC7-EBAA66CD747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8516911-C1C4-E84C-929C-419FA5101C9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6B858D6-DB58-EC43-953B-B9B2DCBCEE8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2A1B42B-0FE7-B249-A771-FC69701B87E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WC_Master_Slide(Secondary)"/>
          <p:cNvPicPr>
            <a:picLocks noChangeAspect="1" noChangeArrowheads="1"/>
          </p:cNvPicPr>
          <p:nvPr/>
        </p:nvPicPr>
        <p:blipFill>
          <a:blip r:embed="rId13" cstate="print"/>
          <a:srcRect/>
          <a:stretch>
            <a:fillRect/>
          </a:stretch>
        </p:blipFill>
        <p:spPr bwMode="auto">
          <a:xfrm>
            <a:off x="0" y="-3175"/>
            <a:ext cx="9144000" cy="68643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381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7224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700" name="Rectangle 4"/>
          <p:cNvSpPr>
            <a:spLocks noGrp="1" noChangeArrowheads="1"/>
          </p:cNvSpPr>
          <p:nvPr>
            <p:ph type="dt" sz="half" idx="2"/>
          </p:nvPr>
        </p:nvSpPr>
        <p:spPr bwMode="auto">
          <a:xfrm>
            <a:off x="457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a:p>
        </p:txBody>
      </p:sp>
      <p:sp>
        <p:nvSpPr>
          <p:cNvPr id="29701" name="Rectangle 5"/>
          <p:cNvSpPr>
            <a:spLocks noGrp="1" noChangeArrowheads="1"/>
          </p:cNvSpPr>
          <p:nvPr>
            <p:ph type="ftr" sz="quarter" idx="3"/>
          </p:nvPr>
        </p:nvSpPr>
        <p:spPr bwMode="auto">
          <a:xfrm>
            <a:off x="3124200"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n-US"/>
          </a:p>
        </p:txBody>
      </p:sp>
      <p:sp>
        <p:nvSpPr>
          <p:cNvPr id="29702" name="Rectangle 6"/>
          <p:cNvSpPr>
            <a:spLocks noGrp="1" noChangeArrowheads="1"/>
          </p:cNvSpPr>
          <p:nvPr>
            <p:ph type="sldNum" sz="quarter" idx="4"/>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27E3E93-0F21-C744-8E3C-9692B116D1CA}" type="slidenum">
              <a:rPr lang="en-US"/>
              <a:pPr/>
              <a:t>‹#›</a:t>
            </a:fld>
            <a:endParaRPr lang="en-US"/>
          </a:p>
        </p:txBody>
      </p:sp>
      <p:pic>
        <p:nvPicPr>
          <p:cNvPr id="1032" name="Picture 15" descr="WorldCampus"/>
          <p:cNvPicPr>
            <a:picLocks noChangeAspect="1" noChangeArrowheads="1"/>
          </p:cNvPicPr>
          <p:nvPr/>
        </p:nvPicPr>
        <p:blipFill>
          <a:blip r:embed="rId14" cstate="print"/>
          <a:srcRect/>
          <a:stretch>
            <a:fillRect/>
          </a:stretch>
        </p:blipFill>
        <p:spPr bwMode="auto">
          <a:xfrm>
            <a:off x="244475" y="6029325"/>
            <a:ext cx="1812925" cy="600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2819400" y="1752600"/>
            <a:ext cx="5867400" cy="1219200"/>
          </a:xfrm>
        </p:spPr>
        <p:txBody>
          <a:bodyPr>
            <a:normAutofit fontScale="90000"/>
          </a:bodyPr>
          <a:lstStyle/>
          <a:p>
            <a:pPr eaLnBrk="1" hangingPunct="1"/>
            <a:r>
              <a:rPr lang="en-US" sz="3600" b="1" dirty="0" smtClean="0"/>
              <a:t>Exploration of Reusable Learning Objects in Distance Education Course Design</a:t>
            </a:r>
            <a:endParaRPr lang="en-US" sz="3600" dirty="0"/>
          </a:p>
        </p:txBody>
      </p:sp>
      <p:sp>
        <p:nvSpPr>
          <p:cNvPr id="3075" name="Rectangle 13"/>
          <p:cNvSpPr>
            <a:spLocks noGrp="1" noChangeArrowheads="1"/>
          </p:cNvSpPr>
          <p:nvPr>
            <p:ph type="subTitle" idx="1"/>
          </p:nvPr>
        </p:nvSpPr>
        <p:spPr>
          <a:xfrm>
            <a:off x="2590800" y="3657600"/>
            <a:ext cx="6400800" cy="1752600"/>
          </a:xfrm>
        </p:spPr>
        <p:txBody>
          <a:bodyPr/>
          <a:lstStyle/>
          <a:p>
            <a:pPr eaLnBrk="1" hangingPunct="1"/>
            <a:r>
              <a:rPr lang="en-US" i="1" dirty="0" smtClean="0"/>
              <a:t>USDLA 2010</a:t>
            </a:r>
          </a:p>
          <a:p>
            <a:pPr eaLnBrk="1" hangingPunct="1"/>
            <a:endParaRPr lang="en-US" sz="2300" dirty="0" smtClean="0"/>
          </a:p>
          <a:p>
            <a:pPr eaLnBrk="1" hangingPunct="1"/>
            <a:r>
              <a:rPr lang="en-US" sz="2300" dirty="0" smtClean="0"/>
              <a:t>Andrea Gregg – Senior Instructional Designer</a:t>
            </a:r>
          </a:p>
          <a:p>
            <a:pPr eaLnBrk="1" hangingPunct="1"/>
            <a:r>
              <a:rPr lang="en-US" sz="2300" dirty="0" smtClean="0"/>
              <a:t>Lynne Johnson – Senior Instructional Designer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a:xfrm>
            <a:off x="228600" y="381000"/>
            <a:ext cx="8915400" cy="1143000"/>
          </a:xfrm>
        </p:spPr>
        <p:txBody>
          <a:bodyPr/>
          <a:lstStyle/>
          <a:p>
            <a:pPr eaLnBrk="1" hangingPunct="1"/>
            <a:r>
              <a:rPr lang="en-US" dirty="0" smtClean="0"/>
              <a:t>Better Resource Utilization</a:t>
            </a:r>
            <a:endParaRPr lang="en-US" dirty="0"/>
          </a:p>
        </p:txBody>
      </p:sp>
      <p:sp>
        <p:nvSpPr>
          <p:cNvPr id="4099" name="Rectangle 8"/>
          <p:cNvSpPr>
            <a:spLocks noGrp="1" noChangeArrowheads="1"/>
          </p:cNvSpPr>
          <p:nvPr>
            <p:ph type="body" idx="1"/>
          </p:nvPr>
        </p:nvSpPr>
        <p:spPr/>
        <p:txBody>
          <a:bodyPr/>
          <a:lstStyle/>
          <a:p>
            <a:pPr marL="514350" indent="-514350" eaLnBrk="1" hangingPunct="1"/>
            <a:r>
              <a:rPr lang="en-US" dirty="0" smtClean="0"/>
              <a:t>Current workflow often means “reinventing the wheel”</a:t>
            </a:r>
            <a:endParaRPr lang="en-US" dirty="0" smtClean="0">
              <a:sym typeface="Wingdings"/>
            </a:endParaRPr>
          </a:p>
          <a:p>
            <a:pPr eaLnBrk="1" hangingPunct="1"/>
            <a:endParaRPr lang="en-US" dirty="0" smtClean="0"/>
          </a:p>
          <a:p>
            <a:pPr eaLnBrk="1" hangingPunct="1"/>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a:xfrm>
            <a:off x="228600" y="381000"/>
            <a:ext cx="8915400" cy="1143000"/>
          </a:xfrm>
        </p:spPr>
        <p:txBody>
          <a:bodyPr/>
          <a:lstStyle/>
          <a:p>
            <a:pPr eaLnBrk="1" hangingPunct="1"/>
            <a:r>
              <a:rPr lang="en-US" dirty="0" smtClean="0"/>
              <a:t>Blended Learning Initiative</a:t>
            </a:r>
            <a:endParaRPr lang="en-US" dirty="0"/>
          </a:p>
        </p:txBody>
      </p:sp>
      <p:sp>
        <p:nvSpPr>
          <p:cNvPr id="4099" name="Rectangle 8"/>
          <p:cNvSpPr>
            <a:spLocks noGrp="1" noChangeArrowheads="1"/>
          </p:cNvSpPr>
          <p:nvPr>
            <p:ph type="body" idx="1"/>
          </p:nvPr>
        </p:nvSpPr>
        <p:spPr/>
        <p:txBody>
          <a:bodyPr/>
          <a:lstStyle/>
          <a:p>
            <a:pPr eaLnBrk="1" hangingPunct="1"/>
            <a:endParaRPr lang="en-US" dirty="0" smtClean="0"/>
          </a:p>
          <a:p>
            <a:pPr eaLnBrk="1" hangingPunct="1"/>
            <a:endParaRPr lang="en-US" dirty="0"/>
          </a:p>
        </p:txBody>
      </p:sp>
      <p:pic>
        <p:nvPicPr>
          <p:cNvPr id="4" name="Picture 3"/>
          <p:cNvPicPr>
            <a:picLocks noChangeAspect="1"/>
          </p:cNvPicPr>
          <p:nvPr/>
        </p:nvPicPr>
        <p:blipFill>
          <a:blip r:embed="rId3" cstate="print"/>
          <a:stretch>
            <a:fillRect/>
          </a:stretch>
        </p:blipFill>
        <p:spPr>
          <a:xfrm>
            <a:off x="1219200" y="1905000"/>
            <a:ext cx="6665913" cy="389731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a:xfrm>
            <a:off x="228600" y="381000"/>
            <a:ext cx="8915400" cy="1143000"/>
          </a:xfrm>
        </p:spPr>
        <p:txBody>
          <a:bodyPr/>
          <a:lstStyle/>
          <a:p>
            <a:pPr eaLnBrk="1" hangingPunct="1"/>
            <a:r>
              <a:rPr lang="en-US" dirty="0" smtClean="0"/>
              <a:t>Flexible Design Initiative</a:t>
            </a:r>
            <a:endParaRPr lang="en-US" dirty="0"/>
          </a:p>
        </p:txBody>
      </p:sp>
      <p:sp>
        <p:nvSpPr>
          <p:cNvPr id="4099" name="Rectangle 8"/>
          <p:cNvSpPr>
            <a:spLocks noGrp="1" noChangeArrowheads="1"/>
          </p:cNvSpPr>
          <p:nvPr>
            <p:ph type="body" idx="1"/>
          </p:nvPr>
        </p:nvSpPr>
        <p:spPr/>
        <p:txBody>
          <a:bodyPr/>
          <a:lstStyle/>
          <a:p>
            <a:pPr eaLnBrk="1" hangingPunct="1"/>
            <a:endParaRPr lang="en-US" dirty="0" smtClean="0"/>
          </a:p>
          <a:p>
            <a:pPr eaLnBrk="1" hangingPunct="1"/>
            <a:endParaRPr lang="en-US" dirty="0"/>
          </a:p>
        </p:txBody>
      </p:sp>
      <p:sp>
        <p:nvSpPr>
          <p:cNvPr id="5" name="Rectangle 8"/>
          <p:cNvSpPr txBox="1">
            <a:spLocks noChangeArrowheads="1"/>
          </p:cNvSpPr>
          <p:nvPr/>
        </p:nvSpPr>
        <p:spPr bwMode="auto">
          <a:xfrm>
            <a:off x="609600" y="18748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lang="en-US" sz="3200" kern="0" dirty="0" smtClean="0">
                <a:latin typeface="+mn-lt"/>
              </a:rPr>
              <a:t>Independent Learning Study Guides</a:t>
            </a:r>
          </a:p>
          <a:p>
            <a:pPr marL="971550" lvl="1" indent="-514350">
              <a:spcBef>
                <a:spcPct val="20000"/>
              </a:spcBef>
              <a:buFont typeface="Arial"/>
              <a:buChar char="•"/>
            </a:pPr>
            <a:r>
              <a:rPr kumimoji="0" lang="en-US" sz="2800" b="0" i="0" u="none" strike="noStrike" kern="0" cap="none" spc="0" normalizeH="0" baseline="0" noProof="0" dirty="0" smtClean="0">
                <a:ln>
                  <a:noFill/>
                </a:ln>
                <a:solidFill>
                  <a:schemeClr val="tx1"/>
                </a:solidFill>
                <a:effectLst/>
                <a:uLnTx/>
                <a:uFillTx/>
                <a:latin typeface="+mn-lt"/>
                <a:ea typeface="+mn-ea"/>
                <a:cs typeface="+mn-cs"/>
              </a:rPr>
              <a:t>Changes made with errata sheets</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3200" b="0" i="0" u="none" strike="noStrike" kern="0" cap="none" spc="0" normalizeH="0" baseline="0" noProof="0" dirty="0" err="1" smtClean="0">
                <a:ln>
                  <a:noFill/>
                </a:ln>
                <a:solidFill>
                  <a:schemeClr val="tx1"/>
                </a:solidFill>
                <a:effectLst/>
                <a:uLnTx/>
                <a:uFillTx/>
                <a:latin typeface="+mn-lt"/>
                <a:ea typeface="+mn-ea"/>
                <a:cs typeface="+mn-cs"/>
              </a:rPr>
              <a:t>DreamWeaver</a:t>
            </a:r>
            <a:r>
              <a:rPr kumimoji="0" lang="en-US" sz="3200" b="0" i="0" u="none" strike="noStrike" kern="0" cap="none" spc="0" normalizeH="0" baseline="0" noProof="0" dirty="0" smtClean="0">
                <a:ln>
                  <a:noFill/>
                </a:ln>
                <a:solidFill>
                  <a:schemeClr val="tx1"/>
                </a:solidFill>
                <a:effectLst/>
                <a:uLnTx/>
                <a:uFillTx/>
                <a:latin typeface="+mn-lt"/>
                <a:ea typeface="+mn-ea"/>
                <a:cs typeface="+mn-cs"/>
              </a:rPr>
              <a:t> pages and web</a:t>
            </a:r>
            <a:r>
              <a:rPr kumimoji="0" lang="en-US" sz="3200" b="0" i="0" u="none" strike="noStrike" kern="0" cap="none" spc="0" normalizeH="0" noProof="0" dirty="0" smtClean="0">
                <a:ln>
                  <a:noFill/>
                </a:ln>
                <a:solidFill>
                  <a:schemeClr val="tx1"/>
                </a:solidFill>
                <a:effectLst/>
                <a:uLnTx/>
                <a:uFillTx/>
                <a:latin typeface="+mn-lt"/>
                <a:ea typeface="+mn-ea"/>
                <a:cs typeface="+mn-cs"/>
              </a:rPr>
              <a:t> server</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971550" lvl="1" indent="-514350">
              <a:spcBef>
                <a:spcPct val="20000"/>
              </a:spcBef>
              <a:buFont typeface="Arial"/>
              <a:buChar char="•"/>
            </a:pPr>
            <a:r>
              <a:rPr lang="en-US" sz="2800" kern="0" dirty="0" smtClean="0">
                <a:latin typeface="+mn-lt"/>
              </a:rPr>
              <a:t>Changes typically not made as course ran</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lang="en-US" sz="3200" kern="0" noProof="0" dirty="0" smtClean="0">
                <a:latin typeface="+mn-lt"/>
                <a:sym typeface="Wingdings"/>
              </a:rPr>
              <a:t>Current Landscape</a:t>
            </a:r>
          </a:p>
          <a:p>
            <a:pPr marL="971550" lvl="1" indent="-514350">
              <a:spcBef>
                <a:spcPct val="20000"/>
              </a:spcBef>
              <a:buFont typeface="Arial"/>
              <a:buChar char="•"/>
            </a:pPr>
            <a:r>
              <a:rPr kumimoji="0" lang="en-US" sz="2800" b="0" i="0" u="none" strike="noStrike" kern="0" cap="none" spc="0" normalizeH="0" baseline="0" dirty="0" smtClean="0">
                <a:ln>
                  <a:noFill/>
                </a:ln>
                <a:solidFill>
                  <a:schemeClr val="tx1"/>
                </a:solidFill>
                <a:effectLst/>
                <a:uLnTx/>
                <a:uFillTx/>
                <a:latin typeface="+mn-lt"/>
                <a:ea typeface="+mn-ea"/>
                <a:cs typeface="+mn-cs"/>
                <a:sym typeface="Wingdings"/>
              </a:rPr>
              <a:t>More requests for flexibility;</a:t>
            </a:r>
            <a:r>
              <a:rPr kumimoji="0" lang="en-US" sz="2800" b="0" i="0" u="none" strike="noStrike" kern="0" cap="none" spc="0" normalizeH="0" dirty="0" smtClean="0">
                <a:ln>
                  <a:noFill/>
                </a:ln>
                <a:solidFill>
                  <a:schemeClr val="tx1"/>
                </a:solidFill>
                <a:effectLst/>
                <a:uLnTx/>
                <a:uFillTx/>
                <a:latin typeface="+mn-lt"/>
                <a:ea typeface="+mn-ea"/>
                <a:cs typeface="+mn-cs"/>
                <a:sym typeface="Wingdings"/>
              </a:rPr>
              <a:t> more comfort with web technologies; more browser-based editors</a:t>
            </a:r>
            <a:endParaRPr kumimoji="0" lang="en-US" sz="2800" b="0" i="0" u="none" strike="noStrike" kern="0" cap="none" spc="0" normalizeH="0" baseline="0" noProof="0" dirty="0" smtClean="0">
              <a:ln>
                <a:noFill/>
              </a:ln>
              <a:solidFill>
                <a:schemeClr val="tx1"/>
              </a:solidFill>
              <a:effectLst/>
              <a:uLnTx/>
              <a:uFillTx/>
              <a:latin typeface="+mn-lt"/>
              <a:ea typeface="+mn-ea"/>
              <a:cs typeface="+mn-cs"/>
              <a:sym typeface="Wingding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a:xfrm>
            <a:off x="228600" y="381000"/>
            <a:ext cx="8915400" cy="1143000"/>
          </a:xfrm>
        </p:spPr>
        <p:txBody>
          <a:bodyPr/>
          <a:lstStyle/>
          <a:p>
            <a:pPr eaLnBrk="1" hangingPunct="1"/>
            <a:r>
              <a:rPr lang="en-US" dirty="0" smtClean="0"/>
              <a:t>Realities</a:t>
            </a:r>
            <a:endParaRPr lang="en-US" dirty="0"/>
          </a:p>
        </p:txBody>
      </p:sp>
      <p:sp>
        <p:nvSpPr>
          <p:cNvPr id="4099" name="Rectangle 8"/>
          <p:cNvSpPr>
            <a:spLocks noGrp="1" noChangeArrowheads="1"/>
          </p:cNvSpPr>
          <p:nvPr>
            <p:ph type="body" idx="1"/>
          </p:nvPr>
        </p:nvSpPr>
        <p:spPr/>
        <p:txBody>
          <a:bodyPr/>
          <a:lstStyle/>
          <a:p>
            <a:pPr marL="514350" indent="-514350" eaLnBrk="1" hangingPunct="1">
              <a:buFont typeface="+mj-lt"/>
              <a:buAutoNum type="arabicPeriod"/>
            </a:pPr>
            <a:r>
              <a:rPr lang="en-US" dirty="0" smtClean="0"/>
              <a:t>Workflow/Policy</a:t>
            </a:r>
          </a:p>
          <a:p>
            <a:pPr marL="514350" indent="-514350" eaLnBrk="1" hangingPunct="1">
              <a:buFont typeface="+mj-lt"/>
              <a:buAutoNum type="arabicPeriod"/>
            </a:pPr>
            <a:r>
              <a:rPr lang="en-US" dirty="0" smtClean="0">
                <a:sym typeface="Wingdings"/>
              </a:rPr>
              <a:t>Politics</a:t>
            </a:r>
          </a:p>
          <a:p>
            <a:pPr marL="514350" indent="-514350" eaLnBrk="1" hangingPunct="1">
              <a:buFont typeface="+mj-lt"/>
              <a:buAutoNum type="arabicPeriod"/>
            </a:pPr>
            <a:r>
              <a:rPr lang="en-US" dirty="0" smtClean="0">
                <a:sym typeface="Wingdings"/>
              </a:rPr>
              <a:t>Business Realities</a:t>
            </a:r>
          </a:p>
          <a:p>
            <a:pPr marL="514350" indent="-514350" eaLnBrk="1" hangingPunct="1">
              <a:buFont typeface="+mj-lt"/>
              <a:buAutoNum type="arabicPeriod"/>
            </a:pPr>
            <a:r>
              <a:rPr lang="en-US" dirty="0" smtClean="0">
                <a:sym typeface="Wingdings"/>
              </a:rPr>
              <a:t>Philosophy</a:t>
            </a:r>
          </a:p>
          <a:p>
            <a:pPr eaLnBrk="1" hangingPunct="1"/>
            <a:endParaRPr lang="en-US" dirty="0" smtClean="0"/>
          </a:p>
          <a:p>
            <a:pPr eaLnBrk="1" hangingPunct="1"/>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a:xfrm>
            <a:off x="228600" y="381000"/>
            <a:ext cx="8915400" cy="1143000"/>
          </a:xfrm>
        </p:spPr>
        <p:txBody>
          <a:bodyPr/>
          <a:lstStyle/>
          <a:p>
            <a:pPr eaLnBrk="1" hangingPunct="1"/>
            <a:r>
              <a:rPr lang="en-US" dirty="0" smtClean="0"/>
              <a:t>Necessities</a:t>
            </a:r>
            <a:endParaRPr lang="en-US" dirty="0"/>
          </a:p>
        </p:txBody>
      </p:sp>
      <p:sp>
        <p:nvSpPr>
          <p:cNvPr id="4099" name="Rectangle 8"/>
          <p:cNvSpPr>
            <a:spLocks noGrp="1" noChangeArrowheads="1"/>
          </p:cNvSpPr>
          <p:nvPr>
            <p:ph type="body" idx="1"/>
          </p:nvPr>
        </p:nvSpPr>
        <p:spPr/>
        <p:txBody>
          <a:bodyPr/>
          <a:lstStyle/>
          <a:p>
            <a:pPr marL="514350" indent="-514350" eaLnBrk="1" hangingPunct="1">
              <a:buFont typeface="+mj-lt"/>
              <a:buAutoNum type="arabicPeriod"/>
            </a:pPr>
            <a:r>
              <a:rPr lang="en-US" dirty="0" smtClean="0"/>
              <a:t>Reliable</a:t>
            </a:r>
          </a:p>
          <a:p>
            <a:pPr marL="514350" indent="-514350" eaLnBrk="1" hangingPunct="1">
              <a:buFont typeface="+mj-lt"/>
              <a:buAutoNum type="arabicPeriod"/>
            </a:pPr>
            <a:r>
              <a:rPr lang="en-US" dirty="0" smtClean="0">
                <a:sym typeface="Wingdings"/>
              </a:rPr>
              <a:t>Flexible</a:t>
            </a:r>
          </a:p>
          <a:p>
            <a:pPr marL="514350" indent="-514350" eaLnBrk="1" hangingPunct="1">
              <a:buFont typeface="+mj-lt"/>
              <a:buAutoNum type="arabicPeriod"/>
            </a:pPr>
            <a:r>
              <a:rPr lang="en-US" dirty="0" smtClean="0">
                <a:sym typeface="Wingdings"/>
              </a:rPr>
              <a:t>Scalable</a:t>
            </a:r>
          </a:p>
          <a:p>
            <a:pPr marL="514350" indent="-514350" eaLnBrk="1" hangingPunct="1">
              <a:buFont typeface="+mj-lt"/>
              <a:buAutoNum type="arabicPeriod"/>
            </a:pPr>
            <a:r>
              <a:rPr lang="en-US" dirty="0" smtClean="0">
                <a:sym typeface="Wingdings"/>
              </a:rPr>
              <a:t>Customizable</a:t>
            </a:r>
          </a:p>
          <a:p>
            <a:pPr marL="514350" indent="-514350" eaLnBrk="1" hangingPunct="1">
              <a:buFont typeface="+mj-lt"/>
              <a:buAutoNum type="arabicPeriod"/>
            </a:pPr>
            <a:r>
              <a:rPr lang="en-US" dirty="0" smtClean="0">
                <a:sym typeface="Wingdings"/>
              </a:rPr>
              <a:t>Granular-”able” (in terms of permissions)</a:t>
            </a:r>
          </a:p>
          <a:p>
            <a:pPr eaLnBrk="1" hangingPunct="1"/>
            <a:endParaRPr lang="en-US" dirty="0" smtClean="0"/>
          </a:p>
          <a:p>
            <a:pPr eaLnBrk="1" hangingPunct="1"/>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2819400" y="2819400"/>
            <a:ext cx="5867400" cy="1219200"/>
          </a:xfrm>
        </p:spPr>
        <p:txBody>
          <a:bodyPr>
            <a:normAutofit/>
          </a:bodyPr>
          <a:lstStyle/>
          <a:p>
            <a:pPr eaLnBrk="1" hangingPunct="1"/>
            <a:r>
              <a:rPr lang="en-US" sz="3556" b="1" dirty="0" smtClean="0"/>
              <a:t>Phase I – Requirements &amp; System Selection</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a:xfrm>
            <a:off x="228600" y="381000"/>
            <a:ext cx="8915400" cy="1143000"/>
          </a:xfrm>
        </p:spPr>
        <p:txBody>
          <a:bodyPr/>
          <a:lstStyle/>
          <a:p>
            <a:pPr eaLnBrk="1" hangingPunct="1"/>
            <a:r>
              <a:rPr lang="en-US" dirty="0" smtClean="0"/>
              <a:t>Exploration Team</a:t>
            </a:r>
            <a:endParaRPr lang="en-US" dirty="0"/>
          </a:p>
        </p:txBody>
      </p:sp>
      <p:sp>
        <p:nvSpPr>
          <p:cNvPr id="4099" name="Rectangle 8"/>
          <p:cNvSpPr>
            <a:spLocks noGrp="1" noChangeArrowheads="1"/>
          </p:cNvSpPr>
          <p:nvPr>
            <p:ph type="body" idx="1"/>
          </p:nvPr>
        </p:nvSpPr>
        <p:spPr/>
        <p:txBody>
          <a:bodyPr/>
          <a:lstStyle/>
          <a:p>
            <a:pPr marL="411480" lvl="1" indent="-308610">
              <a:lnSpc>
                <a:spcPct val="95000"/>
              </a:lnSpc>
              <a:spcBef>
                <a:spcPct val="0"/>
              </a:spcBef>
              <a:buClr>
                <a:srgbClr val="000000"/>
              </a:buClr>
              <a:buFontTx/>
              <a:buChar char="•"/>
            </a:pPr>
            <a:r>
              <a:rPr lang="en-US" sz="3200" dirty="0" smtClean="0">
                <a:solidFill>
                  <a:srgbClr val="000000"/>
                </a:solidFill>
              </a:rPr>
              <a:t>Started with Multimedia Asset Management committee</a:t>
            </a:r>
            <a:endParaRPr lang="en-US" sz="3200" dirty="0" smtClean="0"/>
          </a:p>
          <a:p>
            <a:pPr marL="771525" lvl="2" indent="-257175">
              <a:lnSpc>
                <a:spcPct val="95000"/>
              </a:lnSpc>
              <a:spcBef>
                <a:spcPct val="0"/>
              </a:spcBef>
              <a:buClr>
                <a:srgbClr val="000000"/>
              </a:buClr>
              <a:buSzPct val="80000"/>
              <a:buFont typeface="Courier New" pitchFamily="49" charset="0"/>
              <a:buChar char="o"/>
            </a:pPr>
            <a:r>
              <a:rPr lang="en-US" sz="3200" dirty="0" smtClean="0">
                <a:solidFill>
                  <a:srgbClr val="000000"/>
                </a:solidFill>
              </a:rPr>
              <a:t>Designers</a:t>
            </a:r>
            <a:endParaRPr lang="en-US" sz="3200" dirty="0" smtClean="0"/>
          </a:p>
          <a:p>
            <a:pPr marL="771525" lvl="2" indent="-257175">
              <a:lnSpc>
                <a:spcPct val="95000"/>
              </a:lnSpc>
              <a:spcBef>
                <a:spcPct val="0"/>
              </a:spcBef>
              <a:buClr>
                <a:srgbClr val="000000"/>
              </a:buClr>
              <a:buSzPct val="80000"/>
              <a:buFont typeface="Courier New" pitchFamily="49" charset="0"/>
              <a:buChar char="o"/>
            </a:pPr>
            <a:r>
              <a:rPr lang="en-US" sz="3200" dirty="0" smtClean="0">
                <a:solidFill>
                  <a:srgbClr val="000000"/>
                </a:solidFill>
              </a:rPr>
              <a:t>Multimedia Specialists</a:t>
            </a:r>
            <a:endParaRPr lang="en-US" sz="3200" dirty="0" smtClean="0"/>
          </a:p>
          <a:p>
            <a:pPr marL="771525" lvl="2" indent="-257175">
              <a:lnSpc>
                <a:spcPct val="95000"/>
              </a:lnSpc>
              <a:spcBef>
                <a:spcPct val="0"/>
              </a:spcBef>
              <a:buClr>
                <a:srgbClr val="000000"/>
              </a:buClr>
              <a:buSzPct val="80000"/>
              <a:buFont typeface="Courier New" pitchFamily="49" charset="0"/>
              <a:buChar char="o"/>
            </a:pPr>
            <a:r>
              <a:rPr lang="en-US" sz="3200" dirty="0" smtClean="0">
                <a:solidFill>
                  <a:srgbClr val="000000"/>
                </a:solidFill>
              </a:rPr>
              <a:t>Educational Technologists</a:t>
            </a:r>
            <a:endParaRPr lang="en-US" sz="3200" dirty="0" smtClean="0"/>
          </a:p>
          <a:p>
            <a:pPr marL="771525" lvl="2" indent="-257175">
              <a:lnSpc>
                <a:spcPct val="95000"/>
              </a:lnSpc>
              <a:spcBef>
                <a:spcPct val="0"/>
              </a:spcBef>
              <a:buClr>
                <a:srgbClr val="000000"/>
              </a:buClr>
              <a:buSzPct val="80000"/>
              <a:buFont typeface="Courier New" pitchFamily="49" charset="0"/>
              <a:buChar char="o"/>
            </a:pPr>
            <a:r>
              <a:rPr lang="en-US" sz="3200" dirty="0" smtClean="0">
                <a:solidFill>
                  <a:srgbClr val="000000"/>
                </a:solidFill>
              </a:rPr>
              <a:t>Metadata Specialist</a:t>
            </a:r>
            <a:endParaRPr lang="en-US" sz="3200" dirty="0" smtClean="0"/>
          </a:p>
          <a:p>
            <a:pPr marL="771525" lvl="2" indent="-257175">
              <a:lnSpc>
                <a:spcPct val="95000"/>
              </a:lnSpc>
              <a:spcBef>
                <a:spcPct val="0"/>
              </a:spcBef>
              <a:buClr>
                <a:srgbClr val="000000"/>
              </a:buClr>
              <a:buSzPct val="80000"/>
              <a:buFont typeface="Courier New" pitchFamily="49" charset="0"/>
              <a:buChar char="o"/>
            </a:pPr>
            <a:r>
              <a:rPr lang="en-US" sz="3200" dirty="0" smtClean="0">
                <a:solidFill>
                  <a:srgbClr val="000000"/>
                </a:solidFill>
              </a:rPr>
              <a:t>BLI Representative </a:t>
            </a:r>
            <a:endParaRPr lang="en-US" sz="3200" dirty="0" smtClean="0"/>
          </a:p>
          <a:p>
            <a:pPr marL="771525" lvl="2" indent="-257175">
              <a:lnSpc>
                <a:spcPct val="95000"/>
              </a:lnSpc>
              <a:spcBef>
                <a:spcPct val="0"/>
              </a:spcBef>
              <a:buClr>
                <a:srgbClr val="000000"/>
              </a:buClr>
              <a:buSzPct val="80000"/>
              <a:buFont typeface="Courier New" pitchFamily="49" charset="0"/>
              <a:buChar char="o"/>
            </a:pPr>
            <a:r>
              <a:rPr lang="en-US" sz="3200" dirty="0" smtClean="0">
                <a:solidFill>
                  <a:srgbClr val="000000"/>
                </a:solidFill>
              </a:rPr>
              <a:t>Unit Director</a:t>
            </a:r>
            <a:endParaRPr lang="en-US" sz="3200" dirty="0" smtClean="0"/>
          </a:p>
          <a:p>
            <a:pPr marL="411480" lvl="1" indent="-308610">
              <a:lnSpc>
                <a:spcPct val="95000"/>
              </a:lnSpc>
              <a:spcBef>
                <a:spcPct val="0"/>
              </a:spcBef>
              <a:buClr>
                <a:srgbClr val="000000"/>
              </a:buClr>
              <a:buFontTx/>
              <a:buChar char="•"/>
            </a:pPr>
            <a:r>
              <a:rPr lang="en-US" sz="3200" dirty="0" smtClean="0">
                <a:solidFill>
                  <a:srgbClr val="000000"/>
                </a:solidFill>
              </a:rPr>
              <a:t>Determine requirements </a:t>
            </a:r>
            <a:endParaRPr lang="en-US" sz="3200" dirty="0" smtClean="0"/>
          </a:p>
          <a:p>
            <a:pPr eaLnBrk="1" hangingPunct="1"/>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a:xfrm>
            <a:off x="228600" y="381000"/>
            <a:ext cx="8915400" cy="1143000"/>
          </a:xfrm>
        </p:spPr>
        <p:txBody>
          <a:bodyPr/>
          <a:lstStyle/>
          <a:p>
            <a:pPr eaLnBrk="1" hangingPunct="1"/>
            <a:r>
              <a:rPr lang="en-US" dirty="0" smtClean="0"/>
              <a:t>Requirements</a:t>
            </a:r>
            <a:endParaRPr lang="en-US" dirty="0"/>
          </a:p>
        </p:txBody>
      </p:sp>
      <p:sp>
        <p:nvSpPr>
          <p:cNvPr id="4099" name="Rectangle 8"/>
          <p:cNvSpPr>
            <a:spLocks noGrp="1" noChangeArrowheads="1"/>
          </p:cNvSpPr>
          <p:nvPr>
            <p:ph type="body" idx="1"/>
          </p:nvPr>
        </p:nvSpPr>
        <p:spPr/>
        <p:txBody>
          <a:bodyPr/>
          <a:lstStyle/>
          <a:p>
            <a:pPr marL="411480" lvl="1" indent="-308610">
              <a:lnSpc>
                <a:spcPct val="95000"/>
              </a:lnSpc>
              <a:spcBef>
                <a:spcPct val="0"/>
              </a:spcBef>
              <a:buClr>
                <a:srgbClr val="000000"/>
              </a:buClr>
              <a:buFontTx/>
              <a:buChar char="•"/>
            </a:pPr>
            <a:r>
              <a:rPr lang="en-US" sz="3200" dirty="0" smtClean="0">
                <a:solidFill>
                  <a:srgbClr val="000000"/>
                </a:solidFill>
              </a:rPr>
              <a:t>Easy to use</a:t>
            </a:r>
            <a:endParaRPr lang="en-US" sz="3200" dirty="0" smtClean="0"/>
          </a:p>
          <a:p>
            <a:pPr marL="411480" lvl="1" indent="-308610">
              <a:lnSpc>
                <a:spcPct val="95000"/>
              </a:lnSpc>
              <a:spcBef>
                <a:spcPct val="0"/>
              </a:spcBef>
              <a:buClr>
                <a:srgbClr val="000000"/>
              </a:buClr>
              <a:buFontTx/>
              <a:buChar char="•"/>
            </a:pPr>
            <a:r>
              <a:rPr lang="en-US" sz="3200" dirty="0" smtClean="0">
                <a:solidFill>
                  <a:srgbClr val="000000"/>
                </a:solidFill>
              </a:rPr>
              <a:t>Allows tagging, sharing, and reuse</a:t>
            </a:r>
            <a:endParaRPr lang="en-US" sz="3200" dirty="0" smtClean="0"/>
          </a:p>
          <a:p>
            <a:pPr marL="411480" lvl="1" indent="-308610">
              <a:lnSpc>
                <a:spcPct val="95000"/>
              </a:lnSpc>
              <a:spcBef>
                <a:spcPct val="0"/>
              </a:spcBef>
              <a:buClr>
                <a:srgbClr val="000000"/>
              </a:buClr>
              <a:buFontTx/>
              <a:buChar char="•"/>
            </a:pPr>
            <a:r>
              <a:rPr lang="en-US" sz="3200" dirty="0" smtClean="0">
                <a:solidFill>
                  <a:srgbClr val="000000"/>
                </a:solidFill>
              </a:rPr>
              <a:t>Source files should be downloadable</a:t>
            </a:r>
            <a:endParaRPr lang="en-US" sz="3200" dirty="0" smtClean="0"/>
          </a:p>
          <a:p>
            <a:pPr marL="411480" lvl="1" indent="-308610">
              <a:lnSpc>
                <a:spcPct val="95000"/>
              </a:lnSpc>
              <a:spcBef>
                <a:spcPct val="0"/>
              </a:spcBef>
              <a:buClr>
                <a:srgbClr val="000000"/>
              </a:buClr>
              <a:buFontTx/>
              <a:buChar char="•"/>
            </a:pPr>
            <a:r>
              <a:rPr lang="en-US" sz="3200" dirty="0" smtClean="0">
                <a:solidFill>
                  <a:srgbClr val="000000"/>
                </a:solidFill>
              </a:rPr>
              <a:t>Browser independent</a:t>
            </a:r>
            <a:endParaRPr lang="en-US" sz="3200" dirty="0" smtClean="0"/>
          </a:p>
          <a:p>
            <a:pPr marL="411480" lvl="1" indent="-308610">
              <a:lnSpc>
                <a:spcPct val="95000"/>
              </a:lnSpc>
              <a:spcBef>
                <a:spcPct val="0"/>
              </a:spcBef>
              <a:buClr>
                <a:srgbClr val="000000"/>
              </a:buClr>
              <a:buFontTx/>
              <a:buChar char="•"/>
            </a:pPr>
            <a:r>
              <a:rPr lang="en-US" sz="3200" dirty="0" smtClean="0">
                <a:solidFill>
                  <a:srgbClr val="000000"/>
                </a:solidFill>
              </a:rPr>
              <a:t>Integrates with major LMSs</a:t>
            </a:r>
            <a:endParaRPr lang="en-US" sz="3200" dirty="0" smtClean="0"/>
          </a:p>
          <a:p>
            <a:pPr marL="411480" lvl="1" indent="-308610">
              <a:lnSpc>
                <a:spcPct val="95000"/>
              </a:lnSpc>
              <a:spcBef>
                <a:spcPct val="0"/>
              </a:spcBef>
              <a:buClr>
                <a:srgbClr val="000000"/>
              </a:buClr>
              <a:buFontTx/>
              <a:buChar char="•"/>
            </a:pPr>
            <a:r>
              <a:rPr lang="en-US" sz="3200" dirty="0" smtClean="0">
                <a:solidFill>
                  <a:srgbClr val="000000"/>
                </a:solidFill>
              </a:rPr>
              <a:t>Scalable </a:t>
            </a:r>
            <a:endParaRPr lang="en-US" sz="3200" dirty="0" smtClean="0"/>
          </a:p>
          <a:p>
            <a:pPr marL="411480" lvl="1" indent="-308610">
              <a:lnSpc>
                <a:spcPct val="95000"/>
              </a:lnSpc>
              <a:spcBef>
                <a:spcPct val="0"/>
              </a:spcBef>
              <a:buClr>
                <a:srgbClr val="000000"/>
              </a:buClr>
              <a:buFontTx/>
              <a:buChar char="•"/>
            </a:pPr>
            <a:r>
              <a:rPr lang="en-US" sz="3200" dirty="0" smtClean="0">
                <a:solidFill>
                  <a:srgbClr val="000000"/>
                </a:solidFill>
              </a:rPr>
              <a:t>Supports standards such as SCORM, IMS</a:t>
            </a:r>
            <a:endParaRPr lang="en-US" sz="3200" dirty="0" smtClean="0"/>
          </a:p>
          <a:p>
            <a:pPr marL="411480" lvl="1" indent="-308610">
              <a:lnSpc>
                <a:spcPct val="95000"/>
              </a:lnSpc>
              <a:spcBef>
                <a:spcPct val="0"/>
              </a:spcBef>
              <a:buClr>
                <a:srgbClr val="000000"/>
              </a:buClr>
              <a:buFontTx/>
              <a:buChar char="•"/>
            </a:pPr>
            <a:r>
              <a:rPr lang="en-US" sz="3200" dirty="0" smtClean="0">
                <a:solidFill>
                  <a:srgbClr val="000000"/>
                </a:solidFill>
              </a:rPr>
              <a:t>Authentication standards such as Shibboleth and LDAP</a:t>
            </a:r>
            <a:endParaRPr lang="en-US" sz="3200" dirty="0" smtClean="0"/>
          </a:p>
          <a:p>
            <a:pPr marL="0" indent="0">
              <a:lnSpc>
                <a:spcPct val="95000"/>
              </a:lnSpc>
              <a:spcBef>
                <a:spcPct val="0"/>
              </a:spcBef>
              <a:buClr>
                <a:srgbClr val="000000"/>
              </a:buClr>
              <a:buNone/>
            </a:pPr>
            <a:endParaRPr lang="en-US" dirty="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erlot.gif"/>
          <p:cNvPicPr>
            <a:picLocks noChangeAspect="1"/>
          </p:cNvPicPr>
          <p:nvPr/>
        </p:nvPicPr>
        <p:blipFill>
          <a:blip r:embed="rId3" cstate="print"/>
          <a:stretch>
            <a:fillRect/>
          </a:stretch>
        </p:blipFill>
        <p:spPr>
          <a:xfrm>
            <a:off x="533400" y="1676400"/>
            <a:ext cx="4572000" cy="2994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r>
              <a:rPr lang="en-US" dirty="0" smtClean="0"/>
              <a:t>Open Courseware Systems</a:t>
            </a:r>
            <a:endParaRPr lang="en-US" dirty="0"/>
          </a:p>
        </p:txBody>
      </p:sp>
      <p:pic>
        <p:nvPicPr>
          <p:cNvPr id="6" name="Content Placeholder 5" descr="mit.gif"/>
          <p:cNvPicPr>
            <a:picLocks noGrp="1" noChangeAspect="1"/>
          </p:cNvPicPr>
          <p:nvPr>
            <p:ph idx="1"/>
          </p:nvPr>
        </p:nvPicPr>
        <p:blipFill>
          <a:blip r:embed="rId4" cstate="print"/>
          <a:stretch>
            <a:fillRect/>
          </a:stretch>
        </p:blipFill>
        <p:spPr>
          <a:xfrm>
            <a:off x="2133600" y="2819400"/>
            <a:ext cx="4572000" cy="2606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connexions.gif"/>
          <p:cNvPicPr>
            <a:picLocks noChangeAspect="1"/>
          </p:cNvPicPr>
          <p:nvPr/>
        </p:nvPicPr>
        <p:blipFill>
          <a:blip r:embed="rId5" cstate="print"/>
          <a:stretch>
            <a:fillRect/>
          </a:stretch>
        </p:blipFill>
        <p:spPr>
          <a:xfrm>
            <a:off x="3886200" y="3733800"/>
            <a:ext cx="4572000" cy="21717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Source System</a:t>
            </a:r>
            <a:endParaRPr lang="en-US" dirty="0"/>
          </a:p>
        </p:txBody>
      </p:sp>
      <p:sp>
        <p:nvSpPr>
          <p:cNvPr id="3" name="Content Placeholder 2"/>
          <p:cNvSpPr>
            <a:spLocks noGrp="1"/>
          </p:cNvSpPr>
          <p:nvPr>
            <p:ph idx="1"/>
          </p:nvPr>
        </p:nvSpPr>
        <p:spPr>
          <a:xfrm>
            <a:off x="457200" y="1447800"/>
            <a:ext cx="8229600" cy="715962"/>
          </a:xfrm>
        </p:spPr>
        <p:txBody>
          <a:bodyPr/>
          <a:lstStyle/>
          <a:p>
            <a:pPr algn="ctr">
              <a:buNone/>
            </a:pPr>
            <a:r>
              <a:rPr lang="en-US" dirty="0" smtClean="0"/>
              <a:t>D-Space</a:t>
            </a:r>
          </a:p>
          <a:p>
            <a:pPr algn="ctr">
              <a:buNone/>
            </a:pPr>
            <a:endParaRPr lang="en-US" dirty="0"/>
          </a:p>
        </p:txBody>
      </p:sp>
      <p:pic>
        <p:nvPicPr>
          <p:cNvPr id="4" name="Picture 3" descr="dspace.gif"/>
          <p:cNvPicPr>
            <a:picLocks noChangeAspect="1"/>
          </p:cNvPicPr>
          <p:nvPr/>
        </p:nvPicPr>
        <p:blipFill>
          <a:blip r:embed="rId3" cstate="print"/>
          <a:stretch>
            <a:fillRect/>
          </a:stretch>
        </p:blipFill>
        <p:spPr>
          <a:xfrm>
            <a:off x="1905000" y="2362200"/>
            <a:ext cx="5334000" cy="3474720"/>
          </a:xfrm>
          <a:prstGeom prst="roundRect">
            <a:avLst>
              <a:gd name="adj" fmla="val 8594"/>
            </a:avLst>
          </a:prstGeom>
          <a:solidFill>
            <a:srgbClr val="FFFFFF">
              <a:shade val="85000"/>
            </a:srgbClr>
          </a:solidFill>
          <a:ln>
            <a:solidFill>
              <a:schemeClr val="accent4"/>
            </a:solid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p:txBody>
          <a:bodyPr/>
          <a:lstStyle/>
          <a:p>
            <a:pPr eaLnBrk="1" hangingPunct="1"/>
            <a:r>
              <a:rPr lang="en-US" dirty="0" smtClean="0"/>
              <a:t>Presentation Outline</a:t>
            </a:r>
            <a:endParaRPr lang="en-US" dirty="0"/>
          </a:p>
        </p:txBody>
      </p:sp>
      <p:sp>
        <p:nvSpPr>
          <p:cNvPr id="4099" name="Rectangle 8"/>
          <p:cNvSpPr>
            <a:spLocks noGrp="1" noChangeArrowheads="1"/>
          </p:cNvSpPr>
          <p:nvPr>
            <p:ph type="body" idx="1"/>
          </p:nvPr>
        </p:nvSpPr>
        <p:spPr/>
        <p:txBody>
          <a:bodyPr/>
          <a:lstStyle/>
          <a:p>
            <a:pPr marL="514350" indent="-514350" eaLnBrk="1" hangingPunct="1">
              <a:buFont typeface="+mj-lt"/>
              <a:buAutoNum type="arabicPeriod"/>
            </a:pPr>
            <a:r>
              <a:rPr lang="en-US" dirty="0" smtClean="0"/>
              <a:t>Penn State World Campus Snapshot</a:t>
            </a:r>
          </a:p>
          <a:p>
            <a:pPr marL="514350" indent="-514350" eaLnBrk="1" hangingPunct="1">
              <a:buFont typeface="+mj-lt"/>
              <a:buAutoNum type="arabicPeriod"/>
            </a:pPr>
            <a:r>
              <a:rPr lang="en-US" dirty="0" smtClean="0"/>
              <a:t>Why a Content Object Repository?</a:t>
            </a:r>
          </a:p>
          <a:p>
            <a:pPr marL="514350" indent="-514350">
              <a:buFont typeface="+mj-lt"/>
              <a:buAutoNum type="arabicPeriod"/>
            </a:pPr>
            <a:r>
              <a:rPr lang="en-US" dirty="0" smtClean="0"/>
              <a:t>Phase I – Requirements &amp; System Selection</a:t>
            </a:r>
          </a:p>
          <a:p>
            <a:pPr marL="514350" indent="-514350">
              <a:buFont typeface="+mj-lt"/>
              <a:buAutoNum type="arabicPeriod"/>
            </a:pPr>
            <a:r>
              <a:rPr lang="en-US" dirty="0" smtClean="0"/>
              <a:t>Phase II – Pilot System Internally</a:t>
            </a:r>
          </a:p>
          <a:p>
            <a:pPr marL="514350" indent="-514350">
              <a:buFont typeface="+mj-lt"/>
              <a:buAutoNum type="arabicPeriod"/>
            </a:pPr>
            <a:r>
              <a:rPr lang="en-US" dirty="0" smtClean="0"/>
              <a:t>Phase III – Pilot System Externally</a:t>
            </a:r>
          </a:p>
          <a:p>
            <a:pPr marL="514350" indent="-514350">
              <a:buFont typeface="+mj-lt"/>
              <a:buAutoNum type="arabicPeriod"/>
            </a:pPr>
            <a:r>
              <a:rPr lang="en-US" dirty="0" smtClean="0"/>
              <a:t>Questions and Discussion</a:t>
            </a:r>
          </a:p>
          <a:p>
            <a:pPr eaLnBrk="1" hangingPunct="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Systems</a:t>
            </a:r>
            <a:endParaRPr lang="en-US" dirty="0"/>
          </a:p>
        </p:txBody>
      </p:sp>
      <p:pic>
        <p:nvPicPr>
          <p:cNvPr id="4" name="Content Placeholder 3" descr="north_plains.gif"/>
          <p:cNvPicPr>
            <a:picLocks noGrp="1" noChangeAspect="1"/>
          </p:cNvPicPr>
          <p:nvPr>
            <p:ph idx="1"/>
          </p:nvPr>
        </p:nvPicPr>
        <p:blipFill>
          <a:blip r:embed="rId3" cstate="print"/>
          <a:stretch>
            <a:fillRect/>
          </a:stretch>
        </p:blipFill>
        <p:spPr>
          <a:xfrm>
            <a:off x="609600" y="1447800"/>
            <a:ext cx="4572000" cy="2941320"/>
          </a:xfrm>
          <a:prstGeom prst="rect">
            <a:avLst/>
          </a:prstGeom>
          <a:ln>
            <a:noFill/>
          </a:ln>
          <a:effectLst>
            <a:outerShdw blurRad="292100" dist="139700" dir="2700000" algn="tl" rotWithShape="0">
              <a:srgbClr val="333333">
                <a:alpha val="65000"/>
              </a:srgbClr>
            </a:outerShdw>
          </a:effectLst>
        </p:spPr>
      </p:pic>
      <p:pic>
        <p:nvPicPr>
          <p:cNvPr id="5" name="Picture 4" descr="bluestream.gif"/>
          <p:cNvPicPr>
            <a:picLocks noChangeAspect="1"/>
          </p:cNvPicPr>
          <p:nvPr/>
        </p:nvPicPr>
        <p:blipFill>
          <a:blip r:embed="rId4" cstate="print"/>
          <a:stretch>
            <a:fillRect/>
          </a:stretch>
        </p:blipFill>
        <p:spPr>
          <a:xfrm>
            <a:off x="3581400" y="2667000"/>
            <a:ext cx="4572000" cy="31013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a:xfrm>
            <a:off x="228600" y="381000"/>
            <a:ext cx="8915400" cy="1143000"/>
          </a:xfrm>
        </p:spPr>
        <p:txBody>
          <a:bodyPr/>
          <a:lstStyle/>
          <a:p>
            <a:pPr eaLnBrk="1" hangingPunct="1"/>
            <a:r>
              <a:rPr lang="en-US" dirty="0" err="1" smtClean="0"/>
              <a:t>Equella</a:t>
            </a:r>
            <a:endParaRPr lang="en-US" dirty="0"/>
          </a:p>
        </p:txBody>
      </p:sp>
      <p:sp>
        <p:nvSpPr>
          <p:cNvPr id="6" name="Rectangle 2"/>
          <p:cNvSpPr txBox="1">
            <a:spLocks noChangeArrowheads="1"/>
          </p:cNvSpPr>
          <p:nvPr/>
        </p:nvSpPr>
        <p:spPr bwMode="auto">
          <a:xfrm>
            <a:off x="2209800" y="5715000"/>
            <a:ext cx="5982176" cy="60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95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Arial" pitchFamily="34" charset="0"/>
                <a:ea typeface="+mn-ea"/>
                <a:cs typeface="+mn-cs"/>
              </a:rPr>
              <a:t> http://www.equella.com/index.php</a:t>
            </a:r>
            <a:endParaRPr kumimoji="0" lang="en-US" sz="2400" b="0" i="0" u="none" strike="noStrike" kern="0" cap="none" spc="0" normalizeH="0" baseline="0" noProof="0" dirty="0">
              <a:ln>
                <a:noFill/>
              </a:ln>
              <a:solidFill>
                <a:srgbClr val="000000"/>
              </a:solidFill>
              <a:effectLst/>
              <a:uLnTx/>
              <a:uFillTx/>
              <a:latin typeface="Arial" pitchFamily="34" charset="0"/>
              <a:ea typeface="+mn-ea"/>
              <a:cs typeface="+mn-cs"/>
            </a:endParaRPr>
          </a:p>
        </p:txBody>
      </p:sp>
      <p:pic>
        <p:nvPicPr>
          <p:cNvPr id="8" name="Picture 7" descr="equella.gif"/>
          <p:cNvPicPr>
            <a:picLocks noChangeAspect="1"/>
          </p:cNvPicPr>
          <p:nvPr/>
        </p:nvPicPr>
        <p:blipFill>
          <a:blip r:embed="rId3" cstate="print"/>
          <a:stretch>
            <a:fillRect/>
          </a:stretch>
        </p:blipFill>
        <p:spPr>
          <a:xfrm>
            <a:off x="2286000" y="1329690"/>
            <a:ext cx="4572000" cy="41986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2819400" y="2819400"/>
            <a:ext cx="5867400" cy="1219200"/>
          </a:xfrm>
        </p:spPr>
        <p:txBody>
          <a:bodyPr>
            <a:normAutofit/>
          </a:bodyPr>
          <a:lstStyle/>
          <a:p>
            <a:pPr eaLnBrk="1" hangingPunct="1"/>
            <a:r>
              <a:rPr lang="en-US" sz="3600" b="1" dirty="0" smtClean="0"/>
              <a:t>Phase II – Pilot System Internally</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a:xfrm>
            <a:off x="228600" y="381000"/>
            <a:ext cx="8915400" cy="1143000"/>
          </a:xfrm>
        </p:spPr>
        <p:txBody>
          <a:bodyPr/>
          <a:lstStyle/>
          <a:p>
            <a:pPr eaLnBrk="1" hangingPunct="1"/>
            <a:r>
              <a:rPr lang="en-US" dirty="0" smtClean="0"/>
              <a:t>Internal Pilot Committee</a:t>
            </a:r>
            <a:endParaRPr lang="en-US" dirty="0"/>
          </a:p>
        </p:txBody>
      </p:sp>
      <p:sp>
        <p:nvSpPr>
          <p:cNvPr id="4099" name="Rectangle 8"/>
          <p:cNvSpPr>
            <a:spLocks noGrp="1" noChangeArrowheads="1"/>
          </p:cNvSpPr>
          <p:nvPr>
            <p:ph type="body" idx="1"/>
          </p:nvPr>
        </p:nvSpPr>
        <p:spPr/>
        <p:txBody>
          <a:bodyPr/>
          <a:lstStyle/>
          <a:p>
            <a:pPr marL="411480" lvl="1" indent="-308610">
              <a:lnSpc>
                <a:spcPct val="95000"/>
              </a:lnSpc>
              <a:spcBef>
                <a:spcPct val="0"/>
              </a:spcBef>
              <a:buClr>
                <a:srgbClr val="000000"/>
              </a:buClr>
              <a:buFontTx/>
              <a:buChar char="•"/>
            </a:pPr>
            <a:r>
              <a:rPr lang="en-US" sz="3200" dirty="0" smtClean="0">
                <a:solidFill>
                  <a:srgbClr val="000000"/>
                </a:solidFill>
              </a:rPr>
              <a:t>Tasked to explore:</a:t>
            </a:r>
            <a:endParaRPr lang="en-US" sz="3200" dirty="0" smtClean="0"/>
          </a:p>
          <a:p>
            <a:pPr marL="771525" lvl="2" indent="-257175">
              <a:lnSpc>
                <a:spcPct val="95000"/>
              </a:lnSpc>
              <a:spcBef>
                <a:spcPct val="0"/>
              </a:spcBef>
              <a:buClr>
                <a:srgbClr val="000000"/>
              </a:buClr>
              <a:buSzPct val="80000"/>
              <a:buFont typeface="Courier New" pitchFamily="49" charset="0"/>
              <a:buChar char="o"/>
            </a:pPr>
            <a:r>
              <a:rPr lang="en-US" sz="3200" dirty="0" smtClean="0">
                <a:solidFill>
                  <a:srgbClr val="000000"/>
                </a:solidFill>
              </a:rPr>
              <a:t>Configuration of the system </a:t>
            </a:r>
            <a:endParaRPr lang="en-US" sz="3200" dirty="0" smtClean="0"/>
          </a:p>
          <a:p>
            <a:pPr marL="771525" lvl="2" indent="-257175">
              <a:lnSpc>
                <a:spcPct val="95000"/>
              </a:lnSpc>
              <a:spcBef>
                <a:spcPct val="0"/>
              </a:spcBef>
              <a:buClr>
                <a:srgbClr val="000000"/>
              </a:buClr>
              <a:buSzPct val="80000"/>
              <a:buFont typeface="Courier New" pitchFamily="49" charset="0"/>
              <a:buChar char="o"/>
            </a:pPr>
            <a:r>
              <a:rPr lang="en-US" sz="3200" dirty="0" smtClean="0">
                <a:solidFill>
                  <a:srgbClr val="000000"/>
                </a:solidFill>
              </a:rPr>
              <a:t>Integration of an appropriate metadata scheme </a:t>
            </a:r>
            <a:endParaRPr lang="en-US" sz="3200" dirty="0" smtClean="0"/>
          </a:p>
          <a:p>
            <a:pPr marL="771525" lvl="2" indent="-257175">
              <a:lnSpc>
                <a:spcPct val="95000"/>
              </a:lnSpc>
              <a:spcBef>
                <a:spcPct val="0"/>
              </a:spcBef>
              <a:buClr>
                <a:srgbClr val="000000"/>
              </a:buClr>
              <a:buSzPct val="80000"/>
              <a:buFont typeface="Courier New" pitchFamily="49" charset="0"/>
              <a:buChar char="o"/>
            </a:pPr>
            <a:r>
              <a:rPr lang="en-US" sz="3200" dirty="0" smtClean="0">
                <a:solidFill>
                  <a:srgbClr val="000000"/>
                </a:solidFill>
              </a:rPr>
              <a:t>How to get content into the system </a:t>
            </a:r>
            <a:endParaRPr lang="en-US" sz="3200" dirty="0" smtClean="0"/>
          </a:p>
          <a:p>
            <a:pPr marL="771525" lvl="2" indent="-257175">
              <a:lnSpc>
                <a:spcPct val="95000"/>
              </a:lnSpc>
              <a:spcBef>
                <a:spcPct val="0"/>
              </a:spcBef>
              <a:buClr>
                <a:srgbClr val="000000"/>
              </a:buClr>
              <a:buSzPct val="80000"/>
              <a:buFont typeface="Courier New" pitchFamily="49" charset="0"/>
              <a:buChar char="o"/>
            </a:pPr>
            <a:r>
              <a:rPr lang="en-US" sz="3200" dirty="0" smtClean="0">
                <a:solidFill>
                  <a:srgbClr val="000000"/>
                </a:solidFill>
              </a:rPr>
              <a:t>Ease of use </a:t>
            </a:r>
            <a:endParaRPr lang="en-US" sz="3200" dirty="0" smtClean="0"/>
          </a:p>
          <a:p>
            <a:pPr marL="771525" lvl="2" indent="-257175">
              <a:lnSpc>
                <a:spcPct val="95000"/>
              </a:lnSpc>
              <a:spcBef>
                <a:spcPct val="0"/>
              </a:spcBef>
              <a:buClr>
                <a:srgbClr val="000000"/>
              </a:buClr>
              <a:buSzPct val="80000"/>
              <a:buFont typeface="Courier New" pitchFamily="49" charset="0"/>
              <a:buChar char="o"/>
            </a:pPr>
            <a:r>
              <a:rPr lang="en-US" sz="3200" dirty="0" smtClean="0">
                <a:solidFill>
                  <a:srgbClr val="000000"/>
                </a:solidFill>
              </a:rPr>
              <a:t>Links to OER repositories </a:t>
            </a:r>
            <a:endParaRPr lang="en-US" sz="3200" dirty="0" smtClean="0"/>
          </a:p>
          <a:p>
            <a:pPr marL="771525" lvl="2" indent="-257175">
              <a:lnSpc>
                <a:spcPct val="95000"/>
              </a:lnSpc>
              <a:spcBef>
                <a:spcPct val="0"/>
              </a:spcBef>
              <a:buClr>
                <a:srgbClr val="000000"/>
              </a:buClr>
              <a:buSzPct val="80000"/>
              <a:buFont typeface="Courier New" pitchFamily="49" charset="0"/>
              <a:buChar char="o"/>
            </a:pPr>
            <a:r>
              <a:rPr lang="en-US" sz="3200" dirty="0" smtClean="0">
                <a:solidFill>
                  <a:srgbClr val="000000"/>
                </a:solidFill>
              </a:rPr>
              <a:t>Copyright tagging around creative commons </a:t>
            </a:r>
          </a:p>
          <a:p>
            <a:pPr marL="411480" lvl="1" indent="-308610">
              <a:lnSpc>
                <a:spcPct val="95000"/>
              </a:lnSpc>
              <a:spcBef>
                <a:spcPct val="0"/>
              </a:spcBef>
              <a:buClr>
                <a:srgbClr val="000000"/>
              </a:buClr>
              <a:buNone/>
            </a:pPr>
            <a:endParaRPr lang="en-US" sz="3200" dirty="0" smtClean="0"/>
          </a:p>
          <a:p>
            <a:pPr marL="0" indent="0">
              <a:lnSpc>
                <a:spcPct val="95000"/>
              </a:lnSpc>
              <a:spcBef>
                <a:spcPct val="0"/>
              </a:spcBef>
              <a:buClr>
                <a:srgbClr val="000000"/>
              </a:buClr>
              <a:buNone/>
            </a:pPr>
            <a:endParaRPr lang="en-US" dirty="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 Wizard - Details</a:t>
            </a:r>
            <a:endParaRPr lang="en-US" dirty="0"/>
          </a:p>
        </p:txBody>
      </p:sp>
      <p:pic>
        <p:nvPicPr>
          <p:cNvPr id="5" name="Picture 4" descr="contrib_wizard.gif"/>
          <p:cNvPicPr>
            <a:picLocks noChangeAspect="1"/>
          </p:cNvPicPr>
          <p:nvPr/>
        </p:nvPicPr>
        <p:blipFill>
          <a:blip r:embed="rId3" cstate="print"/>
          <a:stretch>
            <a:fillRect/>
          </a:stretch>
        </p:blipFill>
        <p:spPr>
          <a:xfrm>
            <a:off x="2362200" y="1371600"/>
            <a:ext cx="432816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3200400" y="2590800"/>
            <a:ext cx="306494" cy="384721"/>
          </a:xfrm>
          <a:prstGeom prst="rect">
            <a:avLst/>
          </a:prstGeom>
          <a:noFill/>
        </p:spPr>
        <p:txBody>
          <a:bodyPr wrap="none" rtlCol="0">
            <a:spAutoFit/>
          </a:bodyPr>
          <a:lstStyle/>
          <a:p>
            <a:r>
              <a:rPr lang="en-US" dirty="0" smtClean="0"/>
              <a:t>x</a:t>
            </a:r>
            <a:endParaRPr lang="en-US" dirty="0"/>
          </a:p>
        </p:txBody>
      </p:sp>
      <p:sp>
        <p:nvSpPr>
          <p:cNvPr id="13" name="Oval 12"/>
          <p:cNvSpPr/>
          <p:nvPr/>
        </p:nvSpPr>
        <p:spPr>
          <a:xfrm>
            <a:off x="2971800" y="3810000"/>
            <a:ext cx="2667000" cy="533400"/>
          </a:xfrm>
          <a:prstGeom prst="ellipse">
            <a:avLst/>
          </a:prstGeom>
          <a:noFill/>
          <a:ln w="28575">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pic>
        <p:nvPicPr>
          <p:cNvPr id="5" name="Picture 4" descr="classification.gif"/>
          <p:cNvPicPr>
            <a:picLocks noChangeAspect="1"/>
          </p:cNvPicPr>
          <p:nvPr/>
        </p:nvPicPr>
        <p:blipFill>
          <a:blip r:embed="rId3" cstate="print"/>
          <a:stretch>
            <a:fillRect/>
          </a:stretch>
        </p:blipFill>
        <p:spPr>
          <a:xfrm>
            <a:off x="2438400" y="1752600"/>
            <a:ext cx="4335780" cy="414528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Attribution and Usage</a:t>
            </a:r>
            <a:endParaRPr lang="en-US" dirty="0"/>
          </a:p>
        </p:txBody>
      </p:sp>
      <p:pic>
        <p:nvPicPr>
          <p:cNvPr id="4" name="Picture 3" descr="attribution.gif"/>
          <p:cNvPicPr>
            <a:picLocks noChangeAspect="1"/>
          </p:cNvPicPr>
          <p:nvPr/>
        </p:nvPicPr>
        <p:blipFill>
          <a:blip r:embed="rId3" cstate="print"/>
          <a:stretch>
            <a:fillRect/>
          </a:stretch>
        </p:blipFill>
        <p:spPr>
          <a:xfrm>
            <a:off x="2590800" y="1371600"/>
            <a:ext cx="3992880" cy="47701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a:xfrm>
            <a:off x="228600" y="381000"/>
            <a:ext cx="8915400" cy="1143000"/>
          </a:xfrm>
        </p:spPr>
        <p:txBody>
          <a:bodyPr/>
          <a:lstStyle/>
          <a:p>
            <a:pPr eaLnBrk="1" hangingPunct="1"/>
            <a:r>
              <a:rPr lang="en-US" dirty="0" smtClean="0"/>
              <a:t>User Testing Round 1</a:t>
            </a:r>
            <a:endParaRPr lang="en-US" dirty="0"/>
          </a:p>
        </p:txBody>
      </p:sp>
      <p:sp>
        <p:nvSpPr>
          <p:cNvPr id="4" name="Content Placeholder 3"/>
          <p:cNvSpPr>
            <a:spLocks noGrp="1"/>
          </p:cNvSpPr>
          <p:nvPr>
            <p:ph idx="1"/>
          </p:nvPr>
        </p:nvSpPr>
        <p:spPr/>
        <p:txBody>
          <a:bodyPr/>
          <a:lstStyle/>
          <a:p>
            <a:r>
              <a:rPr lang="en-US" dirty="0" smtClean="0"/>
              <a:t>Tested 3 users</a:t>
            </a:r>
          </a:p>
          <a:p>
            <a:r>
              <a:rPr lang="en-US" dirty="0" smtClean="0"/>
              <a:t>Focused on contributing</a:t>
            </a:r>
          </a:p>
          <a:p>
            <a:r>
              <a:rPr lang="en-US" dirty="0" smtClean="0"/>
              <a:t>Sample results</a:t>
            </a:r>
          </a:p>
          <a:p>
            <a:pPr lvl="1"/>
            <a:r>
              <a:rPr lang="en-US" dirty="0" smtClean="0"/>
              <a:t>Users missed couldn’t find Save link</a:t>
            </a:r>
          </a:p>
          <a:p>
            <a:pPr lvl="1"/>
            <a:r>
              <a:rPr lang="en-US" dirty="0" smtClean="0"/>
              <a:t>Downloads are browser dependent</a:t>
            </a:r>
          </a:p>
          <a:p>
            <a:pPr lvl="1"/>
            <a:r>
              <a:rPr lang="en-US" dirty="0" smtClean="0"/>
              <a:t>Users couldn’t find the Edit option</a:t>
            </a:r>
          </a:p>
          <a:p>
            <a:pPr lvl="1"/>
            <a:r>
              <a:rPr lang="en-US" dirty="0" smtClean="0"/>
              <a:t>Users unable to change the state of an option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Testing Round 2</a:t>
            </a:r>
            <a:endParaRPr lang="en-US" dirty="0"/>
          </a:p>
        </p:txBody>
      </p:sp>
      <p:sp>
        <p:nvSpPr>
          <p:cNvPr id="3" name="Content Placeholder 2"/>
          <p:cNvSpPr>
            <a:spLocks noGrp="1"/>
          </p:cNvSpPr>
          <p:nvPr>
            <p:ph idx="1"/>
          </p:nvPr>
        </p:nvSpPr>
        <p:spPr/>
        <p:txBody>
          <a:bodyPr/>
          <a:lstStyle/>
          <a:p>
            <a:r>
              <a:rPr lang="en-US" dirty="0" smtClean="0"/>
              <a:t>Tested 3 users using same format as round 1</a:t>
            </a:r>
          </a:p>
          <a:p>
            <a:r>
              <a:rPr lang="en-US" dirty="0" smtClean="0"/>
              <a:t>Tests focused on searching the repository</a:t>
            </a:r>
          </a:p>
          <a:p>
            <a:r>
              <a:rPr lang="en-US" dirty="0" smtClean="0"/>
              <a:t>Sample results</a:t>
            </a:r>
          </a:p>
          <a:p>
            <a:pPr lvl="1"/>
            <a:r>
              <a:rPr lang="en-US" dirty="0" smtClean="0"/>
              <a:t>No way to get back to home page</a:t>
            </a:r>
          </a:p>
          <a:p>
            <a:pPr lvl="1"/>
            <a:r>
              <a:rPr lang="en-US" dirty="0" smtClean="0"/>
              <a:t>Inadequate metadata</a:t>
            </a:r>
          </a:p>
          <a:p>
            <a:pPr lvl="1"/>
            <a:r>
              <a:rPr lang="en-US" dirty="0" smtClean="0"/>
              <a:t>Icons confusing</a:t>
            </a:r>
          </a:p>
          <a:p>
            <a:pPr lvl="1"/>
            <a:endParaRPr lang="en-US" dirty="0" smtClean="0"/>
          </a:p>
          <a:p>
            <a:pPr lvl="1"/>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Include all stakeholders in requirements</a:t>
            </a:r>
          </a:p>
          <a:p>
            <a:r>
              <a:rPr lang="en-US" dirty="0" smtClean="0"/>
              <a:t>Provide metadata training prior to content contribution</a:t>
            </a:r>
          </a:p>
          <a:p>
            <a:r>
              <a:rPr lang="en-US" dirty="0" smtClean="0"/>
              <a:t>Determine benchmarks for success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2819400" y="2819400"/>
            <a:ext cx="5867400" cy="1219200"/>
          </a:xfrm>
        </p:spPr>
        <p:txBody>
          <a:bodyPr>
            <a:normAutofit/>
          </a:bodyPr>
          <a:lstStyle/>
          <a:p>
            <a:pPr eaLnBrk="1" hangingPunct="1"/>
            <a:r>
              <a:rPr lang="en-US" sz="3600" b="1" dirty="0" smtClean="0"/>
              <a:t>Penn State World Campus Snapshot</a:t>
            </a:r>
            <a:endParaRPr 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2819400" y="2819400"/>
            <a:ext cx="5867400" cy="1219200"/>
          </a:xfrm>
        </p:spPr>
        <p:txBody>
          <a:bodyPr>
            <a:normAutofit/>
          </a:bodyPr>
          <a:lstStyle/>
          <a:p>
            <a:pPr eaLnBrk="1" hangingPunct="1"/>
            <a:r>
              <a:rPr lang="en-US" sz="3600" b="1" dirty="0" smtClean="0"/>
              <a:t>Phase III – Pilot System Externally</a:t>
            </a:r>
            <a:endParaRPr lang="en-US" sz="3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Continue populating repository</a:t>
            </a:r>
          </a:p>
          <a:p>
            <a:r>
              <a:rPr lang="en-US" dirty="0" smtClean="0"/>
              <a:t>Set up reports to gauge usage</a:t>
            </a:r>
          </a:p>
          <a:p>
            <a:r>
              <a:rPr lang="en-US" dirty="0" smtClean="0"/>
              <a:t>Faculty user testing</a:t>
            </a:r>
          </a:p>
          <a:p>
            <a:r>
              <a:rPr lang="en-US" dirty="0" smtClean="0"/>
              <a:t>Develop support documentation</a:t>
            </a:r>
          </a:p>
          <a:p>
            <a:r>
              <a:rPr lang="en-US" dirty="0" smtClean="0"/>
              <a:t>Market the repository to other university groups and departments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2819400" y="2819400"/>
            <a:ext cx="5867400" cy="1219200"/>
          </a:xfrm>
        </p:spPr>
        <p:txBody>
          <a:bodyPr>
            <a:normAutofit/>
          </a:bodyPr>
          <a:lstStyle/>
          <a:p>
            <a:pPr eaLnBrk="1" hangingPunct="1"/>
            <a:r>
              <a:rPr lang="en-US" sz="3600" b="1" dirty="0" smtClean="0"/>
              <a:t>Questions and Discussion</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p:txBody>
          <a:bodyPr/>
          <a:lstStyle/>
          <a:p>
            <a:pPr eaLnBrk="1" hangingPunct="1"/>
            <a:r>
              <a:rPr lang="en-US" dirty="0" smtClean="0"/>
              <a:t>Penn State Historical Snapshot</a:t>
            </a:r>
            <a:endParaRPr lang="en-US" dirty="0"/>
          </a:p>
        </p:txBody>
      </p:sp>
      <p:sp>
        <p:nvSpPr>
          <p:cNvPr id="4099" name="Rectangle 8"/>
          <p:cNvSpPr>
            <a:spLocks noGrp="1" noChangeArrowheads="1"/>
          </p:cNvSpPr>
          <p:nvPr>
            <p:ph type="body" idx="1"/>
          </p:nvPr>
        </p:nvSpPr>
        <p:spPr/>
        <p:txBody>
          <a:bodyPr/>
          <a:lstStyle/>
          <a:p>
            <a:pPr eaLnBrk="1" hangingPunct="1"/>
            <a:r>
              <a:rPr lang="en-US" dirty="0" smtClean="0"/>
              <a:t>1855: Penn State Founded</a:t>
            </a:r>
          </a:p>
          <a:p>
            <a:pPr eaLnBrk="1" hangingPunct="1"/>
            <a:r>
              <a:rPr lang="en-US" dirty="0" smtClean="0"/>
              <a:t>1892: First Penn State Correspondence Study Program offered</a:t>
            </a:r>
          </a:p>
          <a:p>
            <a:pPr eaLnBrk="1" hangingPunct="1"/>
            <a:r>
              <a:rPr lang="en-US" dirty="0" smtClean="0"/>
              <a:t>Through 2007: Penn State offered paper-based Independent Learning courses</a:t>
            </a:r>
          </a:p>
          <a:p>
            <a:pPr eaLnBrk="1" hangingPunct="1"/>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a:xfrm>
            <a:off x="76200" y="381000"/>
            <a:ext cx="8915400" cy="1143000"/>
          </a:xfrm>
        </p:spPr>
        <p:txBody>
          <a:bodyPr/>
          <a:lstStyle/>
          <a:p>
            <a:pPr eaLnBrk="1" hangingPunct="1"/>
            <a:r>
              <a:rPr lang="en-US" dirty="0" smtClean="0"/>
              <a:t>World Campus Historical Snapshot</a:t>
            </a:r>
            <a:endParaRPr lang="en-US" dirty="0"/>
          </a:p>
        </p:txBody>
      </p:sp>
      <p:sp>
        <p:nvSpPr>
          <p:cNvPr id="4099" name="Rectangle 8"/>
          <p:cNvSpPr>
            <a:spLocks noGrp="1" noChangeArrowheads="1"/>
          </p:cNvSpPr>
          <p:nvPr>
            <p:ph type="body" idx="1"/>
          </p:nvPr>
        </p:nvSpPr>
        <p:spPr>
          <a:xfrm>
            <a:off x="457200" y="1722438"/>
            <a:ext cx="8382000" cy="4449762"/>
          </a:xfrm>
        </p:spPr>
        <p:txBody>
          <a:bodyPr/>
          <a:lstStyle/>
          <a:p>
            <a:pPr eaLnBrk="1" hangingPunct="1"/>
            <a:r>
              <a:rPr lang="en-US" dirty="0" smtClean="0"/>
              <a:t>1997: Penn State formed World Campus with the charge to offer online courses</a:t>
            </a:r>
          </a:p>
          <a:p>
            <a:pPr eaLnBrk="1" hangingPunct="1"/>
            <a:r>
              <a:rPr lang="en-US" dirty="0" smtClean="0"/>
              <a:t>1998: The first 4 online courses (of 4 programs) launched</a:t>
            </a:r>
          </a:p>
          <a:p>
            <a:pPr eaLnBrk="1" hangingPunct="1"/>
            <a:r>
              <a:rPr lang="en-US" dirty="0" smtClean="0"/>
              <a:t>2010: 66 degree and certificate programs</a:t>
            </a:r>
          </a:p>
          <a:p>
            <a:pPr eaLnBrk="1" hangingPunct="1"/>
            <a:r>
              <a:rPr lang="en-US" dirty="0" smtClean="0"/>
              <a:t>2010: On average 500 sections a semester</a:t>
            </a:r>
          </a:p>
          <a:p>
            <a:pPr eaLnBrk="1" hangingPunct="1"/>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a:xfrm>
            <a:off x="76200" y="381000"/>
            <a:ext cx="8915400" cy="1143000"/>
          </a:xfrm>
        </p:spPr>
        <p:txBody>
          <a:bodyPr/>
          <a:lstStyle/>
          <a:p>
            <a:pPr eaLnBrk="1" hangingPunct="1"/>
            <a:r>
              <a:rPr lang="en-US" dirty="0" smtClean="0"/>
              <a:t>Penn State</a:t>
            </a:r>
            <a:endParaRPr lang="en-US" dirty="0"/>
          </a:p>
        </p:txBody>
      </p:sp>
      <p:sp>
        <p:nvSpPr>
          <p:cNvPr id="5" name="Freeform 4"/>
          <p:cNvSpPr/>
          <p:nvPr/>
        </p:nvSpPr>
        <p:spPr>
          <a:xfrm>
            <a:off x="3733800" y="3276600"/>
            <a:ext cx="1905000" cy="685800"/>
          </a:xfrm>
          <a:custGeom>
            <a:avLst/>
            <a:gdLst>
              <a:gd name="connsiteX0" fmla="*/ 0 w 4419600"/>
              <a:gd name="connsiteY0" fmla="*/ 0 h 2667000"/>
              <a:gd name="connsiteX1" fmla="*/ 4419600 w 4419600"/>
              <a:gd name="connsiteY1" fmla="*/ 0 h 2667000"/>
              <a:gd name="connsiteX2" fmla="*/ 4419600 w 4419600"/>
              <a:gd name="connsiteY2" fmla="*/ 2667000 h 2667000"/>
              <a:gd name="connsiteX3" fmla="*/ 0 w 4419600"/>
              <a:gd name="connsiteY3" fmla="*/ 2667000 h 2667000"/>
              <a:gd name="connsiteX4" fmla="*/ 0 w 4419600"/>
              <a:gd name="connsiteY4" fmla="*/ 0 h 266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2667000">
                <a:moveTo>
                  <a:pt x="0" y="0"/>
                </a:moveTo>
                <a:lnTo>
                  <a:pt x="4419600" y="0"/>
                </a:lnTo>
                <a:lnTo>
                  <a:pt x="4419600" y="2667000"/>
                </a:lnTo>
                <a:lnTo>
                  <a:pt x="0" y="2667000"/>
                </a:lnTo>
                <a:lnTo>
                  <a:pt x="0" y="0"/>
                </a:lnTo>
                <a:close/>
              </a:path>
            </a:pathLst>
          </a:cu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Learning Design</a:t>
            </a:r>
          </a:p>
        </p:txBody>
      </p:sp>
      <p:sp>
        <p:nvSpPr>
          <p:cNvPr id="6" name="Oval 5"/>
          <p:cNvSpPr/>
          <p:nvPr/>
        </p:nvSpPr>
        <p:spPr>
          <a:xfrm>
            <a:off x="1981200" y="1676400"/>
            <a:ext cx="5337414" cy="3612222"/>
          </a:xfrm>
          <a:prstGeom prst="ellipse">
            <a:avLst/>
          </a:prstGeom>
          <a:solidFill>
            <a:schemeClr val="bg1">
              <a:lumMod val="85000"/>
              <a:alpha val="11000"/>
            </a:schemeClr>
          </a:solidFill>
          <a:ln w="38100" cmpd="dbl">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2362200" y="2819400"/>
            <a:ext cx="1905000" cy="685800"/>
          </a:xfrm>
          <a:custGeom>
            <a:avLst/>
            <a:gdLst>
              <a:gd name="connsiteX0" fmla="*/ 0 w 4419600"/>
              <a:gd name="connsiteY0" fmla="*/ 0 h 2667000"/>
              <a:gd name="connsiteX1" fmla="*/ 4419600 w 4419600"/>
              <a:gd name="connsiteY1" fmla="*/ 0 h 2667000"/>
              <a:gd name="connsiteX2" fmla="*/ 4419600 w 4419600"/>
              <a:gd name="connsiteY2" fmla="*/ 2667000 h 2667000"/>
              <a:gd name="connsiteX3" fmla="*/ 0 w 4419600"/>
              <a:gd name="connsiteY3" fmla="*/ 2667000 h 2667000"/>
              <a:gd name="connsiteX4" fmla="*/ 0 w 4419600"/>
              <a:gd name="connsiteY4" fmla="*/ 0 h 266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2667000">
                <a:moveTo>
                  <a:pt x="0" y="0"/>
                </a:moveTo>
                <a:lnTo>
                  <a:pt x="4419600" y="0"/>
                </a:lnTo>
                <a:lnTo>
                  <a:pt x="4419600" y="2667000"/>
                </a:lnTo>
                <a:lnTo>
                  <a:pt x="0" y="2667000"/>
                </a:lnTo>
                <a:lnTo>
                  <a:pt x="0" y="0"/>
                </a:lnTo>
                <a:close/>
              </a:path>
            </a:pathLst>
          </a:custGeom>
          <a:noFill/>
          <a:ln w="1270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Program Planning &amp; MGMT</a:t>
            </a:r>
            <a:endParaRPr lang="en-US" dirty="0">
              <a:solidFill>
                <a:schemeClr val="tx1"/>
              </a:solidFill>
            </a:endParaRPr>
          </a:p>
        </p:txBody>
      </p:sp>
      <p:sp>
        <p:nvSpPr>
          <p:cNvPr id="8" name="Freeform 7"/>
          <p:cNvSpPr/>
          <p:nvPr/>
        </p:nvSpPr>
        <p:spPr>
          <a:xfrm>
            <a:off x="4953000" y="2819400"/>
            <a:ext cx="1901952" cy="685800"/>
          </a:xfrm>
          <a:custGeom>
            <a:avLst/>
            <a:gdLst>
              <a:gd name="connsiteX0" fmla="*/ 0 w 4419600"/>
              <a:gd name="connsiteY0" fmla="*/ 0 h 2667000"/>
              <a:gd name="connsiteX1" fmla="*/ 4419600 w 4419600"/>
              <a:gd name="connsiteY1" fmla="*/ 0 h 2667000"/>
              <a:gd name="connsiteX2" fmla="*/ 4419600 w 4419600"/>
              <a:gd name="connsiteY2" fmla="*/ 2667000 h 2667000"/>
              <a:gd name="connsiteX3" fmla="*/ 0 w 4419600"/>
              <a:gd name="connsiteY3" fmla="*/ 2667000 h 2667000"/>
              <a:gd name="connsiteX4" fmla="*/ 0 w 4419600"/>
              <a:gd name="connsiteY4" fmla="*/ 0 h 266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2667000">
                <a:moveTo>
                  <a:pt x="0" y="0"/>
                </a:moveTo>
                <a:lnTo>
                  <a:pt x="4419600" y="0"/>
                </a:lnTo>
                <a:lnTo>
                  <a:pt x="4419600" y="2667000"/>
                </a:lnTo>
                <a:lnTo>
                  <a:pt x="0" y="2667000"/>
                </a:lnTo>
                <a:lnTo>
                  <a:pt x="0" y="0"/>
                </a:lnTo>
                <a:close/>
              </a:path>
            </a:pathLst>
          </a:cu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Student Services</a:t>
            </a:r>
          </a:p>
        </p:txBody>
      </p:sp>
      <p:sp>
        <p:nvSpPr>
          <p:cNvPr id="10" name="Freeform 9"/>
          <p:cNvSpPr/>
          <p:nvPr/>
        </p:nvSpPr>
        <p:spPr>
          <a:xfrm>
            <a:off x="2362200" y="3733800"/>
            <a:ext cx="1901952" cy="685800"/>
          </a:xfrm>
          <a:custGeom>
            <a:avLst/>
            <a:gdLst>
              <a:gd name="connsiteX0" fmla="*/ 0 w 4419600"/>
              <a:gd name="connsiteY0" fmla="*/ 0 h 2667000"/>
              <a:gd name="connsiteX1" fmla="*/ 4419600 w 4419600"/>
              <a:gd name="connsiteY1" fmla="*/ 0 h 2667000"/>
              <a:gd name="connsiteX2" fmla="*/ 4419600 w 4419600"/>
              <a:gd name="connsiteY2" fmla="*/ 2667000 h 2667000"/>
              <a:gd name="connsiteX3" fmla="*/ 0 w 4419600"/>
              <a:gd name="connsiteY3" fmla="*/ 2667000 h 2667000"/>
              <a:gd name="connsiteX4" fmla="*/ 0 w 4419600"/>
              <a:gd name="connsiteY4" fmla="*/ 0 h 266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2667000">
                <a:moveTo>
                  <a:pt x="0" y="0"/>
                </a:moveTo>
                <a:lnTo>
                  <a:pt x="4419600" y="0"/>
                </a:lnTo>
                <a:lnTo>
                  <a:pt x="4419600" y="2667000"/>
                </a:lnTo>
                <a:lnTo>
                  <a:pt x="0" y="2667000"/>
                </a:lnTo>
                <a:lnTo>
                  <a:pt x="0" y="0"/>
                </a:lnTo>
                <a:close/>
              </a:path>
            </a:pathLst>
          </a:custGeom>
          <a:noFill/>
          <a:ln w="1270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Marketing</a:t>
            </a:r>
          </a:p>
        </p:txBody>
      </p:sp>
      <p:sp>
        <p:nvSpPr>
          <p:cNvPr id="11" name="Freeform 10"/>
          <p:cNvSpPr/>
          <p:nvPr/>
        </p:nvSpPr>
        <p:spPr>
          <a:xfrm>
            <a:off x="4953000" y="3733800"/>
            <a:ext cx="1901952" cy="685800"/>
          </a:xfrm>
          <a:custGeom>
            <a:avLst/>
            <a:gdLst>
              <a:gd name="connsiteX0" fmla="*/ 0 w 4419600"/>
              <a:gd name="connsiteY0" fmla="*/ 0 h 2667000"/>
              <a:gd name="connsiteX1" fmla="*/ 4419600 w 4419600"/>
              <a:gd name="connsiteY1" fmla="*/ 0 h 2667000"/>
              <a:gd name="connsiteX2" fmla="*/ 4419600 w 4419600"/>
              <a:gd name="connsiteY2" fmla="*/ 2667000 h 2667000"/>
              <a:gd name="connsiteX3" fmla="*/ 0 w 4419600"/>
              <a:gd name="connsiteY3" fmla="*/ 2667000 h 2667000"/>
              <a:gd name="connsiteX4" fmla="*/ 0 w 4419600"/>
              <a:gd name="connsiteY4" fmla="*/ 0 h 266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2667000">
                <a:moveTo>
                  <a:pt x="0" y="0"/>
                </a:moveTo>
                <a:lnTo>
                  <a:pt x="4419600" y="0"/>
                </a:lnTo>
                <a:lnTo>
                  <a:pt x="4419600" y="2667000"/>
                </a:lnTo>
                <a:lnTo>
                  <a:pt x="0" y="2667000"/>
                </a:lnTo>
                <a:lnTo>
                  <a:pt x="0" y="0"/>
                </a:lnTo>
                <a:close/>
              </a:path>
            </a:pathLst>
          </a:custGeom>
          <a:noFill/>
          <a:ln w="1270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Faculty Development</a:t>
            </a:r>
            <a:endParaRPr lang="en-US" dirty="0">
              <a:solidFill>
                <a:schemeClr val="tx1"/>
              </a:solidFill>
            </a:endParaRPr>
          </a:p>
        </p:txBody>
      </p:sp>
      <p:sp>
        <p:nvSpPr>
          <p:cNvPr id="12" name="TextBox 11"/>
          <p:cNvSpPr txBox="1"/>
          <p:nvPr/>
        </p:nvSpPr>
        <p:spPr>
          <a:xfrm rot="19800000">
            <a:off x="6788898" y="1417705"/>
            <a:ext cx="2421105" cy="384721"/>
          </a:xfrm>
          <a:custGeom>
            <a:avLst/>
            <a:gdLst>
              <a:gd name="connsiteX0" fmla="*/ 0 w 1963905"/>
              <a:gd name="connsiteY0" fmla="*/ 0 h 384721"/>
              <a:gd name="connsiteX1" fmla="*/ 1963905 w 1963905"/>
              <a:gd name="connsiteY1" fmla="*/ 0 h 384721"/>
              <a:gd name="connsiteX2" fmla="*/ 1963905 w 1963905"/>
              <a:gd name="connsiteY2" fmla="*/ 384721 h 384721"/>
              <a:gd name="connsiteX3" fmla="*/ 0 w 1963905"/>
              <a:gd name="connsiteY3" fmla="*/ 384721 h 384721"/>
              <a:gd name="connsiteX4" fmla="*/ 0 w 1963905"/>
              <a:gd name="connsiteY4" fmla="*/ 0 h 384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905" h="384721">
                <a:moveTo>
                  <a:pt x="0" y="0"/>
                </a:moveTo>
                <a:lnTo>
                  <a:pt x="1963905" y="0"/>
                </a:lnTo>
                <a:lnTo>
                  <a:pt x="1963905" y="384721"/>
                </a:lnTo>
                <a:lnTo>
                  <a:pt x="0" y="384721"/>
                </a:lnTo>
                <a:lnTo>
                  <a:pt x="0" y="0"/>
                </a:lnTo>
                <a:close/>
              </a:path>
            </a:pathLst>
          </a:custGeom>
          <a:noFill/>
          <a:scene3d>
            <a:camera prst="orthographicFront">
              <a:rot lat="0" lon="0" rev="0"/>
            </a:camera>
            <a:lightRig rig="threePt" dir="t"/>
          </a:scene3d>
        </p:spPr>
        <p:txBody>
          <a:bodyPr wrap="square" rtlCol="0">
            <a:spAutoFit/>
          </a:bodyPr>
          <a:lstStyle/>
          <a:p>
            <a:r>
              <a:rPr lang="en-US" b="1" dirty="0" smtClean="0">
                <a:solidFill>
                  <a:schemeClr val="bg2"/>
                </a:solidFill>
                <a:latin typeface="+mn-lt"/>
              </a:rPr>
              <a:t>Academic courses</a:t>
            </a:r>
          </a:p>
        </p:txBody>
      </p:sp>
      <p:sp>
        <p:nvSpPr>
          <p:cNvPr id="13" name="TextBox 12"/>
          <p:cNvSpPr txBox="1"/>
          <p:nvPr/>
        </p:nvSpPr>
        <p:spPr>
          <a:xfrm rot="18740215">
            <a:off x="498961" y="5717449"/>
            <a:ext cx="2421105" cy="384721"/>
          </a:xfrm>
          <a:custGeom>
            <a:avLst/>
            <a:gdLst>
              <a:gd name="connsiteX0" fmla="*/ 0 w 1963905"/>
              <a:gd name="connsiteY0" fmla="*/ 0 h 384721"/>
              <a:gd name="connsiteX1" fmla="*/ 1963905 w 1963905"/>
              <a:gd name="connsiteY1" fmla="*/ 0 h 384721"/>
              <a:gd name="connsiteX2" fmla="*/ 1963905 w 1963905"/>
              <a:gd name="connsiteY2" fmla="*/ 384721 h 384721"/>
              <a:gd name="connsiteX3" fmla="*/ 0 w 1963905"/>
              <a:gd name="connsiteY3" fmla="*/ 384721 h 384721"/>
              <a:gd name="connsiteX4" fmla="*/ 0 w 1963905"/>
              <a:gd name="connsiteY4" fmla="*/ 0 h 384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905" h="384721">
                <a:moveTo>
                  <a:pt x="0" y="0"/>
                </a:moveTo>
                <a:lnTo>
                  <a:pt x="1963905" y="0"/>
                </a:lnTo>
                <a:lnTo>
                  <a:pt x="1963905" y="384721"/>
                </a:lnTo>
                <a:lnTo>
                  <a:pt x="0" y="384721"/>
                </a:lnTo>
                <a:lnTo>
                  <a:pt x="0" y="0"/>
                </a:lnTo>
                <a:close/>
              </a:path>
            </a:pathLst>
          </a:custGeom>
          <a:noFill/>
          <a:scene3d>
            <a:camera prst="orthographicFront">
              <a:rot lat="0" lon="0" rev="0"/>
            </a:camera>
            <a:lightRig rig="threePt" dir="t"/>
          </a:scene3d>
        </p:spPr>
        <p:txBody>
          <a:bodyPr wrap="square" rtlCol="0">
            <a:spAutoFit/>
          </a:bodyPr>
          <a:lstStyle/>
          <a:p>
            <a:pPr algn="r"/>
            <a:r>
              <a:rPr lang="en-US" b="1" dirty="0" smtClean="0">
                <a:solidFill>
                  <a:schemeClr val="bg2"/>
                </a:solidFill>
                <a:latin typeface="+mj-lt"/>
              </a:rPr>
              <a:t>Faculty</a:t>
            </a:r>
          </a:p>
        </p:txBody>
      </p:sp>
      <p:sp>
        <p:nvSpPr>
          <p:cNvPr id="14" name="TextBox 13"/>
          <p:cNvSpPr txBox="1"/>
          <p:nvPr/>
        </p:nvSpPr>
        <p:spPr>
          <a:xfrm rot="20908945">
            <a:off x="7404872" y="2681789"/>
            <a:ext cx="2476730" cy="384721"/>
          </a:xfrm>
          <a:custGeom>
            <a:avLst/>
            <a:gdLst>
              <a:gd name="connsiteX0" fmla="*/ 0 w 1963905"/>
              <a:gd name="connsiteY0" fmla="*/ 0 h 384721"/>
              <a:gd name="connsiteX1" fmla="*/ 1963905 w 1963905"/>
              <a:gd name="connsiteY1" fmla="*/ 0 h 384721"/>
              <a:gd name="connsiteX2" fmla="*/ 1963905 w 1963905"/>
              <a:gd name="connsiteY2" fmla="*/ 384721 h 384721"/>
              <a:gd name="connsiteX3" fmla="*/ 0 w 1963905"/>
              <a:gd name="connsiteY3" fmla="*/ 384721 h 384721"/>
              <a:gd name="connsiteX4" fmla="*/ 0 w 1963905"/>
              <a:gd name="connsiteY4" fmla="*/ 0 h 384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905" h="384721">
                <a:moveTo>
                  <a:pt x="0" y="0"/>
                </a:moveTo>
                <a:lnTo>
                  <a:pt x="1963905" y="0"/>
                </a:lnTo>
                <a:lnTo>
                  <a:pt x="1963905" y="384721"/>
                </a:lnTo>
                <a:lnTo>
                  <a:pt x="0" y="384721"/>
                </a:lnTo>
                <a:lnTo>
                  <a:pt x="0" y="0"/>
                </a:lnTo>
                <a:close/>
              </a:path>
            </a:pathLst>
          </a:custGeom>
          <a:noFill/>
          <a:scene3d>
            <a:camera prst="orthographicFront">
              <a:rot lat="0" lon="0" rev="0"/>
            </a:camera>
            <a:lightRig rig="threePt" dir="t"/>
          </a:scene3d>
        </p:spPr>
        <p:txBody>
          <a:bodyPr wrap="square" rtlCol="0">
            <a:spAutoFit/>
          </a:bodyPr>
          <a:lstStyle/>
          <a:p>
            <a:r>
              <a:rPr lang="en-US" b="1" dirty="0" smtClean="0">
                <a:solidFill>
                  <a:schemeClr val="bg2"/>
                </a:solidFill>
                <a:latin typeface="+mj-lt"/>
              </a:rPr>
              <a:t>Colleges</a:t>
            </a:r>
          </a:p>
        </p:txBody>
      </p:sp>
      <p:sp>
        <p:nvSpPr>
          <p:cNvPr id="15" name="TextBox 14"/>
          <p:cNvSpPr txBox="1"/>
          <p:nvPr/>
        </p:nvSpPr>
        <p:spPr>
          <a:xfrm rot="1680183">
            <a:off x="7307706" y="4508256"/>
            <a:ext cx="2421105" cy="384721"/>
          </a:xfrm>
          <a:custGeom>
            <a:avLst/>
            <a:gdLst>
              <a:gd name="connsiteX0" fmla="*/ 0 w 1963905"/>
              <a:gd name="connsiteY0" fmla="*/ 0 h 384721"/>
              <a:gd name="connsiteX1" fmla="*/ 1963905 w 1963905"/>
              <a:gd name="connsiteY1" fmla="*/ 0 h 384721"/>
              <a:gd name="connsiteX2" fmla="*/ 1963905 w 1963905"/>
              <a:gd name="connsiteY2" fmla="*/ 384721 h 384721"/>
              <a:gd name="connsiteX3" fmla="*/ 0 w 1963905"/>
              <a:gd name="connsiteY3" fmla="*/ 384721 h 384721"/>
              <a:gd name="connsiteX4" fmla="*/ 0 w 1963905"/>
              <a:gd name="connsiteY4" fmla="*/ 0 h 384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905" h="384721">
                <a:moveTo>
                  <a:pt x="0" y="0"/>
                </a:moveTo>
                <a:lnTo>
                  <a:pt x="1963905" y="0"/>
                </a:lnTo>
                <a:lnTo>
                  <a:pt x="1963905" y="384721"/>
                </a:lnTo>
                <a:lnTo>
                  <a:pt x="0" y="384721"/>
                </a:lnTo>
                <a:lnTo>
                  <a:pt x="0" y="0"/>
                </a:lnTo>
                <a:close/>
              </a:path>
            </a:pathLst>
          </a:custGeom>
          <a:noFill/>
          <a:scene3d>
            <a:camera prst="orthographicFront">
              <a:rot lat="0" lon="0" rev="0"/>
            </a:camera>
            <a:lightRig rig="threePt" dir="t"/>
          </a:scene3d>
        </p:spPr>
        <p:txBody>
          <a:bodyPr wrap="square" rtlCol="0">
            <a:spAutoFit/>
          </a:bodyPr>
          <a:lstStyle/>
          <a:p>
            <a:r>
              <a:rPr lang="en-US" b="1" dirty="0" smtClean="0">
                <a:solidFill>
                  <a:schemeClr val="bg2"/>
                </a:solidFill>
                <a:latin typeface="+mj-lt"/>
              </a:rPr>
              <a:t>Departments</a:t>
            </a:r>
          </a:p>
        </p:txBody>
      </p:sp>
      <p:sp>
        <p:nvSpPr>
          <p:cNvPr id="16" name="TextBox 15"/>
          <p:cNvSpPr txBox="1"/>
          <p:nvPr/>
        </p:nvSpPr>
        <p:spPr>
          <a:xfrm rot="427045">
            <a:off x="-442694" y="2739309"/>
            <a:ext cx="2421105" cy="384721"/>
          </a:xfrm>
          <a:custGeom>
            <a:avLst/>
            <a:gdLst>
              <a:gd name="connsiteX0" fmla="*/ 0 w 1963905"/>
              <a:gd name="connsiteY0" fmla="*/ 0 h 384721"/>
              <a:gd name="connsiteX1" fmla="*/ 1963905 w 1963905"/>
              <a:gd name="connsiteY1" fmla="*/ 0 h 384721"/>
              <a:gd name="connsiteX2" fmla="*/ 1963905 w 1963905"/>
              <a:gd name="connsiteY2" fmla="*/ 384721 h 384721"/>
              <a:gd name="connsiteX3" fmla="*/ 0 w 1963905"/>
              <a:gd name="connsiteY3" fmla="*/ 384721 h 384721"/>
              <a:gd name="connsiteX4" fmla="*/ 0 w 1963905"/>
              <a:gd name="connsiteY4" fmla="*/ 0 h 384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905" h="384721">
                <a:moveTo>
                  <a:pt x="0" y="0"/>
                </a:moveTo>
                <a:lnTo>
                  <a:pt x="1963905" y="0"/>
                </a:lnTo>
                <a:lnTo>
                  <a:pt x="1963905" y="384721"/>
                </a:lnTo>
                <a:lnTo>
                  <a:pt x="0" y="384721"/>
                </a:lnTo>
                <a:lnTo>
                  <a:pt x="0" y="0"/>
                </a:lnTo>
                <a:close/>
              </a:path>
            </a:pathLst>
          </a:custGeom>
          <a:noFill/>
          <a:scene3d>
            <a:camera prst="orthographicFront">
              <a:rot lat="0" lon="0" rev="0"/>
            </a:camera>
            <a:lightRig rig="threePt" dir="t"/>
          </a:scene3d>
        </p:spPr>
        <p:txBody>
          <a:bodyPr wrap="square" rtlCol="0">
            <a:spAutoFit/>
          </a:bodyPr>
          <a:lstStyle/>
          <a:p>
            <a:pPr algn="r"/>
            <a:r>
              <a:rPr lang="en-US" b="1" dirty="0" smtClean="0">
                <a:solidFill>
                  <a:schemeClr val="bg2"/>
                </a:solidFill>
                <a:latin typeface="+mj-lt"/>
              </a:rPr>
              <a:t>Deans</a:t>
            </a:r>
          </a:p>
        </p:txBody>
      </p:sp>
      <p:sp>
        <p:nvSpPr>
          <p:cNvPr id="17" name="TextBox 16"/>
          <p:cNvSpPr txBox="1"/>
          <p:nvPr/>
        </p:nvSpPr>
        <p:spPr>
          <a:xfrm rot="20116996">
            <a:off x="-333234" y="4374749"/>
            <a:ext cx="2421105" cy="384721"/>
          </a:xfrm>
          <a:custGeom>
            <a:avLst/>
            <a:gdLst>
              <a:gd name="connsiteX0" fmla="*/ 0 w 1963905"/>
              <a:gd name="connsiteY0" fmla="*/ 0 h 384721"/>
              <a:gd name="connsiteX1" fmla="*/ 1963905 w 1963905"/>
              <a:gd name="connsiteY1" fmla="*/ 0 h 384721"/>
              <a:gd name="connsiteX2" fmla="*/ 1963905 w 1963905"/>
              <a:gd name="connsiteY2" fmla="*/ 384721 h 384721"/>
              <a:gd name="connsiteX3" fmla="*/ 0 w 1963905"/>
              <a:gd name="connsiteY3" fmla="*/ 384721 h 384721"/>
              <a:gd name="connsiteX4" fmla="*/ 0 w 1963905"/>
              <a:gd name="connsiteY4" fmla="*/ 0 h 384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905" h="384721">
                <a:moveTo>
                  <a:pt x="0" y="0"/>
                </a:moveTo>
                <a:lnTo>
                  <a:pt x="1963905" y="0"/>
                </a:lnTo>
                <a:lnTo>
                  <a:pt x="1963905" y="384721"/>
                </a:lnTo>
                <a:lnTo>
                  <a:pt x="0" y="384721"/>
                </a:lnTo>
                <a:lnTo>
                  <a:pt x="0" y="0"/>
                </a:lnTo>
                <a:close/>
              </a:path>
            </a:pathLst>
          </a:custGeom>
          <a:noFill/>
          <a:scene3d>
            <a:camera prst="orthographicFront">
              <a:rot lat="0" lon="0" rev="0"/>
            </a:camera>
            <a:lightRig rig="threePt" dir="t"/>
          </a:scene3d>
        </p:spPr>
        <p:txBody>
          <a:bodyPr wrap="square" rtlCol="0">
            <a:spAutoFit/>
          </a:bodyPr>
          <a:lstStyle/>
          <a:p>
            <a:pPr algn="r"/>
            <a:r>
              <a:rPr lang="en-US" b="1" dirty="0" smtClean="0">
                <a:solidFill>
                  <a:schemeClr val="bg2"/>
                </a:solidFill>
                <a:latin typeface="+mj-lt"/>
              </a:rPr>
              <a:t>Dept Heads</a:t>
            </a:r>
          </a:p>
        </p:txBody>
      </p:sp>
      <p:sp>
        <p:nvSpPr>
          <p:cNvPr id="19" name="Freeform 18"/>
          <p:cNvSpPr/>
          <p:nvPr/>
        </p:nvSpPr>
        <p:spPr>
          <a:xfrm>
            <a:off x="3733800" y="4572000"/>
            <a:ext cx="1905000" cy="685800"/>
          </a:xfrm>
          <a:custGeom>
            <a:avLst/>
            <a:gdLst>
              <a:gd name="connsiteX0" fmla="*/ 0 w 4419600"/>
              <a:gd name="connsiteY0" fmla="*/ 0 h 2667000"/>
              <a:gd name="connsiteX1" fmla="*/ 4419600 w 4419600"/>
              <a:gd name="connsiteY1" fmla="*/ 0 h 2667000"/>
              <a:gd name="connsiteX2" fmla="*/ 4419600 w 4419600"/>
              <a:gd name="connsiteY2" fmla="*/ 2667000 h 2667000"/>
              <a:gd name="connsiteX3" fmla="*/ 0 w 4419600"/>
              <a:gd name="connsiteY3" fmla="*/ 2667000 h 2667000"/>
              <a:gd name="connsiteX4" fmla="*/ 0 w 4419600"/>
              <a:gd name="connsiteY4" fmla="*/ 0 h 266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2667000">
                <a:moveTo>
                  <a:pt x="0" y="0"/>
                </a:moveTo>
                <a:lnTo>
                  <a:pt x="4419600" y="0"/>
                </a:lnTo>
                <a:lnTo>
                  <a:pt x="4419600" y="2667000"/>
                </a:lnTo>
                <a:lnTo>
                  <a:pt x="0" y="2667000"/>
                </a:lnTo>
                <a:lnTo>
                  <a:pt x="0" y="0"/>
                </a:lnTo>
                <a:close/>
              </a:path>
            </a:pathLst>
          </a:cu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Help Desk</a:t>
            </a:r>
            <a:endParaRPr lang="en-US" dirty="0">
              <a:solidFill>
                <a:schemeClr val="tx1"/>
              </a:solidFill>
            </a:endParaRPr>
          </a:p>
        </p:txBody>
      </p:sp>
      <p:sp>
        <p:nvSpPr>
          <p:cNvPr id="20" name="Rectangle 19"/>
          <p:cNvSpPr/>
          <p:nvPr/>
        </p:nvSpPr>
        <p:spPr>
          <a:xfrm>
            <a:off x="3657600" y="2057400"/>
            <a:ext cx="2350674" cy="461665"/>
          </a:xfrm>
          <a:prstGeom prst="rect">
            <a:avLst/>
          </a:prstGeom>
        </p:spPr>
        <p:txBody>
          <a:bodyPr wrap="none">
            <a:spAutoFit/>
          </a:bodyPr>
          <a:lstStyle/>
          <a:p>
            <a:r>
              <a:rPr lang="en-US" sz="2400" b="1" dirty="0" smtClean="0">
                <a:solidFill>
                  <a:schemeClr val="accent2"/>
                </a:solidFill>
                <a:latin typeface="+mj-lt"/>
              </a:rPr>
              <a:t>World Campus</a:t>
            </a:r>
            <a:endParaRPr lang="en-US" sz="2400" b="1" dirty="0">
              <a:solidFill>
                <a:schemeClr val="accent2"/>
              </a:solidFill>
              <a:latin typeface="+mj-lt"/>
            </a:endParaRPr>
          </a:p>
        </p:txBody>
      </p:sp>
      <p:sp>
        <p:nvSpPr>
          <p:cNvPr id="21" name="TextBox 20"/>
          <p:cNvSpPr txBox="1"/>
          <p:nvPr/>
        </p:nvSpPr>
        <p:spPr>
          <a:xfrm rot="1424745">
            <a:off x="355976" y="1461778"/>
            <a:ext cx="2421105" cy="384721"/>
          </a:xfrm>
          <a:custGeom>
            <a:avLst/>
            <a:gdLst>
              <a:gd name="connsiteX0" fmla="*/ 0 w 1963905"/>
              <a:gd name="connsiteY0" fmla="*/ 0 h 384721"/>
              <a:gd name="connsiteX1" fmla="*/ 1963905 w 1963905"/>
              <a:gd name="connsiteY1" fmla="*/ 0 h 384721"/>
              <a:gd name="connsiteX2" fmla="*/ 1963905 w 1963905"/>
              <a:gd name="connsiteY2" fmla="*/ 384721 h 384721"/>
              <a:gd name="connsiteX3" fmla="*/ 0 w 1963905"/>
              <a:gd name="connsiteY3" fmla="*/ 384721 h 384721"/>
              <a:gd name="connsiteX4" fmla="*/ 0 w 1963905"/>
              <a:gd name="connsiteY4" fmla="*/ 0 h 384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905" h="384721">
                <a:moveTo>
                  <a:pt x="0" y="0"/>
                </a:moveTo>
                <a:lnTo>
                  <a:pt x="1963905" y="0"/>
                </a:lnTo>
                <a:lnTo>
                  <a:pt x="1963905" y="384721"/>
                </a:lnTo>
                <a:lnTo>
                  <a:pt x="0" y="384721"/>
                </a:lnTo>
                <a:lnTo>
                  <a:pt x="0" y="0"/>
                </a:lnTo>
                <a:close/>
              </a:path>
            </a:pathLst>
          </a:custGeom>
          <a:noFill/>
          <a:scene3d>
            <a:camera prst="orthographicFront">
              <a:rot lat="0" lon="0" rev="0"/>
            </a:camera>
            <a:lightRig rig="threePt" dir="t"/>
          </a:scene3d>
        </p:spPr>
        <p:txBody>
          <a:bodyPr wrap="square" rtlCol="0">
            <a:spAutoFit/>
          </a:bodyPr>
          <a:lstStyle/>
          <a:p>
            <a:r>
              <a:rPr lang="en-US" b="1" dirty="0" smtClean="0">
                <a:solidFill>
                  <a:schemeClr val="bg2"/>
                </a:solidFill>
                <a:latin typeface="+mj-lt"/>
              </a:rPr>
              <a:t>President/Provost</a:t>
            </a:r>
          </a:p>
        </p:txBody>
      </p:sp>
      <p:sp>
        <p:nvSpPr>
          <p:cNvPr id="22" name="TextBox 21"/>
          <p:cNvSpPr txBox="1"/>
          <p:nvPr/>
        </p:nvSpPr>
        <p:spPr>
          <a:xfrm rot="2493811">
            <a:off x="6299829" y="5555308"/>
            <a:ext cx="2421105" cy="384721"/>
          </a:xfrm>
          <a:custGeom>
            <a:avLst/>
            <a:gdLst>
              <a:gd name="connsiteX0" fmla="*/ 0 w 1963905"/>
              <a:gd name="connsiteY0" fmla="*/ 0 h 384721"/>
              <a:gd name="connsiteX1" fmla="*/ 1963905 w 1963905"/>
              <a:gd name="connsiteY1" fmla="*/ 0 h 384721"/>
              <a:gd name="connsiteX2" fmla="*/ 1963905 w 1963905"/>
              <a:gd name="connsiteY2" fmla="*/ 384721 h 384721"/>
              <a:gd name="connsiteX3" fmla="*/ 0 w 1963905"/>
              <a:gd name="connsiteY3" fmla="*/ 384721 h 384721"/>
              <a:gd name="connsiteX4" fmla="*/ 0 w 1963905"/>
              <a:gd name="connsiteY4" fmla="*/ 0 h 384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905" h="384721">
                <a:moveTo>
                  <a:pt x="0" y="0"/>
                </a:moveTo>
                <a:lnTo>
                  <a:pt x="1963905" y="0"/>
                </a:lnTo>
                <a:lnTo>
                  <a:pt x="1963905" y="384721"/>
                </a:lnTo>
                <a:lnTo>
                  <a:pt x="0" y="384721"/>
                </a:lnTo>
                <a:lnTo>
                  <a:pt x="0" y="0"/>
                </a:lnTo>
                <a:close/>
              </a:path>
            </a:pathLst>
          </a:custGeom>
          <a:noFill/>
          <a:scene3d>
            <a:camera prst="orthographicFront">
              <a:rot lat="0" lon="0" rev="0"/>
            </a:camera>
            <a:lightRig rig="threePt" dir="t"/>
          </a:scene3d>
        </p:spPr>
        <p:txBody>
          <a:bodyPr wrap="square" rtlCol="0">
            <a:spAutoFit/>
          </a:bodyPr>
          <a:lstStyle/>
          <a:p>
            <a:r>
              <a:rPr lang="en-US" b="1" dirty="0" smtClean="0">
                <a:solidFill>
                  <a:schemeClr val="bg2"/>
                </a:solidFill>
                <a:latin typeface="+mj-lt"/>
              </a:rPr>
              <a:t>Central Admin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p:txBody>
          <a:bodyPr/>
          <a:lstStyle/>
          <a:p>
            <a:pPr eaLnBrk="1" hangingPunct="1"/>
            <a:r>
              <a:rPr lang="en-US" dirty="0" smtClean="0"/>
              <a:t>World Campus Learning Design</a:t>
            </a:r>
            <a:endParaRPr lang="en-US" dirty="0"/>
          </a:p>
        </p:txBody>
      </p:sp>
      <p:sp>
        <p:nvSpPr>
          <p:cNvPr id="4099" name="Rectangle 8"/>
          <p:cNvSpPr>
            <a:spLocks noGrp="1" noChangeArrowheads="1"/>
          </p:cNvSpPr>
          <p:nvPr>
            <p:ph type="body" idx="1"/>
          </p:nvPr>
        </p:nvSpPr>
        <p:spPr>
          <a:xfrm>
            <a:off x="457200" y="1722438"/>
            <a:ext cx="8686800" cy="4754562"/>
          </a:xfrm>
        </p:spPr>
        <p:txBody>
          <a:bodyPr/>
          <a:lstStyle/>
          <a:p>
            <a:pPr eaLnBrk="1" hangingPunct="1"/>
            <a:r>
              <a:rPr lang="en-US" dirty="0" smtClean="0"/>
              <a:t>Design, develop, and deliver World Campus online courses</a:t>
            </a:r>
          </a:p>
          <a:p>
            <a:pPr eaLnBrk="1" hangingPunct="1"/>
            <a:r>
              <a:rPr lang="en-US" dirty="0" smtClean="0"/>
              <a:t>instructional designers; educational technologists; multimedia specialists</a:t>
            </a:r>
          </a:p>
          <a:p>
            <a:pPr eaLnBrk="1" hangingPunct="1"/>
            <a:r>
              <a:rPr lang="en-US" dirty="0" smtClean="0"/>
              <a:t>Integrated with student support systems</a:t>
            </a:r>
          </a:p>
          <a:p>
            <a:pPr eaLnBrk="1" hangingPunct="1"/>
            <a:r>
              <a:rPr lang="en-US" dirty="0" smtClean="0"/>
              <a:t>Responsible for exploring, piloting, and implementing Content Object Repository</a:t>
            </a:r>
          </a:p>
          <a:p>
            <a:pPr eaLnBrk="1" hangingPunct="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2819400" y="2819400"/>
            <a:ext cx="5867400" cy="1219200"/>
          </a:xfrm>
        </p:spPr>
        <p:txBody>
          <a:bodyPr>
            <a:normAutofit fontScale="90000"/>
          </a:bodyPr>
          <a:lstStyle/>
          <a:p>
            <a:pPr eaLnBrk="1" hangingPunct="1"/>
            <a:r>
              <a:rPr lang="en-US" sz="3556" b="1" dirty="0" smtClean="0"/>
              <a:t>Why a Content Object Repository?</a:t>
            </a:r>
            <a:r>
              <a:rPr lang="en-US" sz="3600" dirty="0" smtClean="0"/>
              <a:t/>
            </a:r>
            <a:br>
              <a:rPr lang="en-US" sz="3600" dirty="0" smtClean="0"/>
            </a:b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a:xfrm>
            <a:off x="228600" y="381000"/>
            <a:ext cx="8915400" cy="1143000"/>
          </a:xfrm>
        </p:spPr>
        <p:txBody>
          <a:bodyPr/>
          <a:lstStyle/>
          <a:p>
            <a:pPr eaLnBrk="1" hangingPunct="1"/>
            <a:r>
              <a:rPr lang="en-US" dirty="0" smtClean="0"/>
              <a:t>Why a Content Object Repository?</a:t>
            </a:r>
            <a:endParaRPr lang="en-US" dirty="0"/>
          </a:p>
        </p:txBody>
      </p:sp>
      <p:sp>
        <p:nvSpPr>
          <p:cNvPr id="4099" name="Rectangle 8"/>
          <p:cNvSpPr>
            <a:spLocks noGrp="1" noChangeArrowheads="1"/>
          </p:cNvSpPr>
          <p:nvPr>
            <p:ph type="body" idx="1"/>
          </p:nvPr>
        </p:nvSpPr>
        <p:spPr/>
        <p:txBody>
          <a:bodyPr/>
          <a:lstStyle/>
          <a:p>
            <a:pPr marL="514350" indent="-514350" eaLnBrk="1" hangingPunct="1">
              <a:buFont typeface="+mj-lt"/>
              <a:buAutoNum type="arabicPeriod"/>
            </a:pPr>
            <a:r>
              <a:rPr lang="en-US" dirty="0" smtClean="0"/>
              <a:t>Better resource utilization within Learning Design</a:t>
            </a:r>
          </a:p>
          <a:p>
            <a:pPr marL="514350" indent="-514350" eaLnBrk="1" hangingPunct="1">
              <a:buFont typeface="+mj-lt"/>
              <a:buAutoNum type="arabicPeriod"/>
            </a:pPr>
            <a:r>
              <a:rPr lang="en-US" dirty="0" smtClean="0"/>
              <a:t>Blended Learning Initiative</a:t>
            </a:r>
          </a:p>
          <a:p>
            <a:pPr marL="514350" indent="-514350" eaLnBrk="1" hangingPunct="1">
              <a:buFont typeface="+mj-lt"/>
              <a:buAutoNum type="arabicPeriod"/>
            </a:pPr>
            <a:r>
              <a:rPr lang="en-US" dirty="0" smtClean="0"/>
              <a:t>Flexible Design Initiative</a:t>
            </a:r>
            <a:endParaRPr lang="en-US" dirty="0" smtClean="0">
              <a:sym typeface="Wingdings"/>
            </a:endParaRPr>
          </a:p>
          <a:p>
            <a:pPr eaLnBrk="1" hangingPunct="1"/>
            <a:endParaRPr lang="en-US" dirty="0" smtClean="0"/>
          </a:p>
          <a:p>
            <a:pPr eaLnBrk="1" hangingPunct="1"/>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CPPT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bg2"/>
          </a:solidFill>
        </a:ln>
        <a:effectLst>
          <a:outerShdw blurRad="40000" dist="23000" dir="5400000" rotWithShape="0">
            <a:srgbClr val="000000">
              <a:alpha val="35000"/>
            </a:srgbClr>
          </a:outerShdw>
        </a:effectLst>
      </a:spPr>
      <a:bodyPr rtlCol="0" anchor="ctr"/>
      <a:lstStyle>
        <a:defPPr algn="ctr">
          <a:defRPr dirty="0" smtClean="0">
            <a:solidFill>
              <a:schemeClr val="bg2"/>
            </a:solidFill>
          </a:defRPr>
        </a:defPPr>
      </a:lstStyle>
      <a:style>
        <a:lnRef idx="1">
          <a:schemeClr val="accent1"/>
        </a:lnRef>
        <a:fillRef idx="3">
          <a:schemeClr val="accent1"/>
        </a:fillRef>
        <a:effectRef idx="2">
          <a:schemeClr val="accent1"/>
        </a:effectRef>
        <a:fontRef idx="minor">
          <a:schemeClr val="lt1"/>
        </a:fontRef>
      </a:style>
    </a:sp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WCPPTTemplate.potx</Template>
  <TotalTime>1332</TotalTime>
  <Words>1705</Words>
  <Application>Microsoft Office PowerPoint</Application>
  <PresentationFormat>On-screen Show (4:3)</PresentationFormat>
  <Paragraphs>215</Paragraphs>
  <Slides>32</Slides>
  <Notes>30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WCPPTTemplate</vt:lpstr>
      <vt:lpstr>Exploration of Reusable Learning Objects in Distance Education Course Design</vt:lpstr>
      <vt:lpstr>Presentation Outline</vt:lpstr>
      <vt:lpstr>Penn State World Campus Snapshot</vt:lpstr>
      <vt:lpstr>Penn State Historical Snapshot</vt:lpstr>
      <vt:lpstr>World Campus Historical Snapshot</vt:lpstr>
      <vt:lpstr>Penn State</vt:lpstr>
      <vt:lpstr>World Campus Learning Design</vt:lpstr>
      <vt:lpstr>Why a Content Object Repository? </vt:lpstr>
      <vt:lpstr>Why a Content Object Repository?</vt:lpstr>
      <vt:lpstr>Better Resource Utilization</vt:lpstr>
      <vt:lpstr>Blended Learning Initiative</vt:lpstr>
      <vt:lpstr>Flexible Design Initiative</vt:lpstr>
      <vt:lpstr>Realities</vt:lpstr>
      <vt:lpstr>Necessities</vt:lpstr>
      <vt:lpstr>Phase I – Requirements &amp; System Selection</vt:lpstr>
      <vt:lpstr>Exploration Team</vt:lpstr>
      <vt:lpstr>Requirements</vt:lpstr>
      <vt:lpstr>Open Courseware Systems</vt:lpstr>
      <vt:lpstr>Open Source System</vt:lpstr>
      <vt:lpstr>Commercial Systems</vt:lpstr>
      <vt:lpstr>Equella</vt:lpstr>
      <vt:lpstr>Phase II – Pilot System Internally</vt:lpstr>
      <vt:lpstr>Internal Pilot Committee</vt:lpstr>
      <vt:lpstr>Contribution Wizard - Details</vt:lpstr>
      <vt:lpstr>Classification</vt:lpstr>
      <vt:lpstr>Attribution and Usage</vt:lpstr>
      <vt:lpstr>User Testing Round 1</vt:lpstr>
      <vt:lpstr>User Testing Round 2</vt:lpstr>
      <vt:lpstr>Lessons Learned</vt:lpstr>
      <vt:lpstr>Phase III – Pilot System Externally</vt:lpstr>
      <vt:lpstr>Next Steps</vt:lpstr>
      <vt:lpstr>Questions and Discussion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Gregg</dc:creator>
  <cp:lastModifiedBy>Lynne Johnson</cp:lastModifiedBy>
  <cp:revision>204</cp:revision>
  <dcterms:created xsi:type="dcterms:W3CDTF">2010-04-13T16:57:58Z</dcterms:created>
  <dcterms:modified xsi:type="dcterms:W3CDTF">2010-04-23T20:29:55Z</dcterms:modified>
</cp:coreProperties>
</file>